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3"/>
  </p:notesMasterIdLst>
  <p:sldIdLst>
    <p:sldId id="256" r:id="rId2"/>
    <p:sldId id="257" r:id="rId3"/>
    <p:sldId id="260" r:id="rId4"/>
    <p:sldId id="298" r:id="rId5"/>
    <p:sldId id="302" r:id="rId6"/>
    <p:sldId id="258" r:id="rId7"/>
    <p:sldId id="261" r:id="rId8"/>
    <p:sldId id="309" r:id="rId9"/>
    <p:sldId id="306" r:id="rId10"/>
    <p:sldId id="274" r:id="rId11"/>
    <p:sldId id="308" r:id="rId12"/>
    <p:sldId id="263" r:id="rId13"/>
    <p:sldId id="265" r:id="rId14"/>
    <p:sldId id="299" r:id="rId15"/>
    <p:sldId id="310" r:id="rId16"/>
    <p:sldId id="304" r:id="rId17"/>
    <p:sldId id="269" r:id="rId18"/>
    <p:sldId id="276" r:id="rId19"/>
    <p:sldId id="277" r:id="rId20"/>
    <p:sldId id="275" r:id="rId21"/>
    <p:sldId id="280" r:id="rId2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Righteous" panose="020B0604020202020204" charset="0"/>
      <p:regular r:id="rId28"/>
    </p:embeddedFont>
    <p:embeddedFont>
      <p:font typeface="Roboto Condensed Light" panose="020B0604020202020204" charset="0"/>
      <p:regular r:id="rId29"/>
      <p:bold r:id="rId30"/>
      <p:italic r:id="rId31"/>
      <p:boldItalic r:id="rId32"/>
    </p:embeddedFont>
    <p:embeddedFont>
      <p:font typeface="Squada One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79553" autoAdjust="0"/>
  </p:normalViewPr>
  <p:slideViewPr>
    <p:cSldViewPr snapToGrid="0">
      <p:cViewPr varScale="1">
        <p:scale>
          <a:sx n="120" d="100"/>
          <a:sy n="120" d="100"/>
        </p:scale>
        <p:origin x="12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osdigital.com/es/blog/cuanto-cuesta-una-campana-de-marketing-digita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c.europa.eu/research/horizon2020/index_en.cf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shorizonte2020.es/ciencia-excelente" TargetMode="External"/><Relationship Id="rId5" Type="http://schemas.openxmlformats.org/officeDocument/2006/relationships/hyperlink" Target="http://eshorizonte2020.cdti.es/index.asp?MP=88&amp;MS=709&amp;MN=1" TargetMode="External"/><Relationship Id="rId4" Type="http://schemas.openxmlformats.org/officeDocument/2006/relationships/hyperlink" Target="http://eshorizonte2020.cdti.es/index.asp?MP=87&amp;MS=715&amp;MN=1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tsIyv_T06M&amp;t=1s" TargetMode="External"/><Relationship Id="rId7" Type="http://schemas.openxmlformats.org/officeDocument/2006/relationships/hyperlink" Target="https://www.fundacionmapfre.org/documentacion/publico/i18n/catalogo_imagenes/grupo.cmd?path=1103718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ptb.org/privacidad-nuevos-usuarios/16-noticias/4782-el-invierno-2019-2020-se-cierra-con-74-muertos-65-de-ellos-en-vivienda" TargetMode="External"/><Relationship Id="rId5" Type="http://schemas.openxmlformats.org/officeDocument/2006/relationships/hyperlink" Target="http://revista.dgt.es/es/noticias/nacional/2020/01ENERO/0102balance-accidentes-2019.shtml#.XsDSAWgzaUk" TargetMode="External"/><Relationship Id="rId4" Type="http://schemas.openxmlformats.org/officeDocument/2006/relationships/hyperlink" Target="https://www.rtve.es/noticias/20200303/espana-registra-cada-mes-mas-1000-denuncias-agresiones-abusos-sexuales/2000794.shtml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57095241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557095241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PARA VER LAS VENTAJAS COMPETITIVAS QUE HAY EN EL MERCADO Y VER QUÉ NECESIDADES EXISTEN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1º CONOCER EL MERCADO EN EL QUE ENTRAREMOS -&gt; ESTUDIO DE MERCADO Y PLANIFICACIÓN ES LA BASE DEL ÉXITO DE UN PROYECTO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HABLAR SOBRE EL MERCADO QUE SE ABARCA ACTUALMENTE (las aplicaciones de nuestro estilo y la repercusión que tiene)Ç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 LO TANTO MUY IMPORTANTE LOCALIZAR LOS PRINCIPALES COMPETIDORES PARA ESTAR ATENTOS A LAS PIVOTACIONES O MOVIMIENTOS HORIZONTALES QUE HAGAN -&gt; REACCIONAR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ACCION = REACCION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EXPANSIÓN DEL MODELO DE NEGOCIO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Para aprovechar al máximo las oportunidades presentadas para combatir a las amenazas que podrían acabar con nuestro modelo de negocio,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Tenemos que hacer mucho énfasis en: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Marketing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Tiempo -&gt; Luchar contra el reloj para tomar la ventaja en el mercado y causar la repercusión deseada. (Sacar nuevas funcionalidades + Atender peticiones del público) -&gt; Para hacer ver a los usuarios que se crea una comunidad 	activa y grande (MUY IMPORTANTE LA CREACIÓN DE LA COMUNIDAD ENTORNO NUESTRO -&gt; DA MUCHO VALOR Y FUERZA ) BARRERAS DE ENTRAAAAAADAAAAAA !!!!!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		</a:t>
            </a:r>
            <a:r>
              <a:rPr lang="es-ES" sz="1100" dirty="0"/>
              <a:t>FINANCIACIÓN POR UNA ENTIDAD PÚBLICA+IMPULSO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Tecnología (venderlo bien)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Reflexión -&gt; Para ir siendo críticos con los procesos intrínsecos que se están realizando y valorar si el camino elegido es el correcto/si nos estamos desviando del camino principal planteado en los objetivos.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 Tecnología -&gt; PATENTAR SW ES MUY DIFICIL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5709524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5709524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Así que esta es nuestra solución, </a:t>
            </a:r>
            <a:r>
              <a:rPr lang="es-ES" dirty="0" err="1"/>
              <a:t>SHiFT</a:t>
            </a:r>
            <a:r>
              <a:rPr lang="es-ES" dirty="0"/>
              <a:t>. -&gt; automatización de llamadas de socorro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Una aplicación gratuita de uso sencillo, con la automatización de procesos y las nuevas </a:t>
            </a:r>
            <a:r>
              <a:rPr lang="es-ES" dirty="0" err="1"/>
              <a:t>teconologias</a:t>
            </a:r>
            <a:r>
              <a:rPr lang="es-ES" dirty="0"/>
              <a:t> como base fundamental y accesible sin interacción humana que vaya más allá de la voz.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Qué proponemos?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Una aplicación multiplataforma que permita socorrer a las personas solo con 1 invocación por voz.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Tiene 3 alarmas configurables: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-&gt; Incendio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-&gt; Agresión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-&gt; Accidente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Completamente </a:t>
            </a:r>
            <a:r>
              <a:rPr lang="es-ES" dirty="0" err="1"/>
              <a:t>parametizables</a:t>
            </a:r>
            <a:r>
              <a:rPr lang="es-ES" dirty="0"/>
              <a:t> con las llamadas a gusto del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Cuando se realiza una llamada de socorro, esta se divide en 3 momentos: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-&gt; Reconocimiento de voz para activar la alarma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-&gt; Aviso a los servicios de emergencia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	-&gt; </a:t>
            </a:r>
            <a:r>
              <a:rPr lang="es-ES" dirty="0" err="1"/>
              <a:t>Transimisión</a:t>
            </a:r>
            <a:r>
              <a:rPr lang="es-ES" dirty="0"/>
              <a:t> en directo de la geolocalización del usuario a socorrer I AVISAR A OTROS DISPOSITIVOS CERCANOS.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HABLAR DE COMO SE HAN CONTROLADO LAS VERSIONES + HERRAMIENTAS DE TESTING Y COMO SE HA HECHO</a:t>
            </a:r>
          </a:p>
        </p:txBody>
      </p:sp>
    </p:spTree>
    <p:extLst>
      <p:ext uri="{BB962C8B-B14F-4D97-AF65-F5344CB8AC3E}">
        <p14:creationId xmlns:p14="http://schemas.microsoft.com/office/powerpoint/2010/main" val="1676545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fontAlgn="base">
              <a:buNone/>
            </a:pP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coverage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58750" indent="0" fontAlgn="base">
              <a:buNone/>
            </a:pP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unit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test -&gt; caja negra (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reqbin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POST BE) +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VisualStudio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(FE -&gt; con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asserts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testing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caja blanca con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metodologia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statemnt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coverage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fontAlgn="base"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RTF Test</a:t>
            </a:r>
          </a:p>
          <a:p>
            <a:pPr marL="158750" indent="0" fontAlgn="base"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Emulación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MocObject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719989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fontAlgn="base">
              <a:buNone/>
            </a:pP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coverage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158750" indent="0" fontAlgn="base">
              <a:buNone/>
            </a:pP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unit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test -&gt; caja negra (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reqbin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POST BE) +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VisualStudio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(FE -&gt; con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asserts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testing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caja blanca con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metodologia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statemnt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coverage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fontAlgn="base"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RTF Test</a:t>
            </a:r>
          </a:p>
          <a:p>
            <a:pPr marL="158750" indent="0" fontAlgn="base"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Emulación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MocObject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5922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57095241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57095241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57095241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557095241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ca-ES" dirty="0" err="1"/>
              <a:t>Hablar</a:t>
            </a:r>
            <a:r>
              <a:rPr lang="ca-ES" dirty="0"/>
              <a:t> de si hemos </a:t>
            </a:r>
            <a:r>
              <a:rPr lang="ca-ES" dirty="0" err="1"/>
              <a:t>cumplido</a:t>
            </a:r>
            <a:r>
              <a:rPr lang="ca-ES" dirty="0"/>
              <a:t> </a:t>
            </a:r>
            <a:r>
              <a:rPr lang="ca-ES" dirty="0" err="1"/>
              <a:t>bien</a:t>
            </a:r>
            <a:r>
              <a:rPr lang="ca-ES" dirty="0"/>
              <a:t> la </a:t>
            </a:r>
            <a:r>
              <a:rPr lang="ca-ES" dirty="0" err="1"/>
              <a:t>planificación</a:t>
            </a:r>
            <a:r>
              <a:rPr lang="ca-ES" dirty="0"/>
              <a:t> (si, no, </a:t>
            </a:r>
            <a:r>
              <a:rPr lang="ca-ES" dirty="0" err="1"/>
              <a:t>pq</a:t>
            </a:r>
            <a:r>
              <a:rPr lang="ca-E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57095241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557095241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ca-ES" dirty="0" err="1"/>
              <a:t>Hablar</a:t>
            </a:r>
            <a:r>
              <a:rPr lang="ca-ES" dirty="0"/>
              <a:t> de si hemos </a:t>
            </a:r>
            <a:r>
              <a:rPr lang="ca-ES" dirty="0" err="1"/>
              <a:t>cumplido</a:t>
            </a:r>
            <a:r>
              <a:rPr lang="ca-ES" dirty="0"/>
              <a:t> </a:t>
            </a:r>
            <a:r>
              <a:rPr lang="ca-ES" dirty="0" err="1"/>
              <a:t>bien</a:t>
            </a:r>
            <a:r>
              <a:rPr lang="ca-ES" dirty="0"/>
              <a:t> la </a:t>
            </a:r>
            <a:r>
              <a:rPr lang="ca-ES" dirty="0" err="1"/>
              <a:t>planificación</a:t>
            </a:r>
            <a:r>
              <a:rPr lang="ca-ES" dirty="0"/>
              <a:t> (si, no, </a:t>
            </a:r>
            <a:r>
              <a:rPr lang="ca-ES" dirty="0" err="1"/>
              <a:t>pq</a:t>
            </a:r>
            <a:r>
              <a:rPr lang="ca-E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57095241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557095241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Publicidad + Asistencia a Eventos  -&gt; 6500 </a:t>
            </a:r>
            <a:r>
              <a:rPr lang="es-ES" dirty="0" err="1"/>
              <a:t>Publi</a:t>
            </a:r>
            <a:r>
              <a:rPr lang="es-ES" dirty="0"/>
              <a:t> Digital (campaña marketing) </a:t>
            </a:r>
            <a:r>
              <a:rPr lang="es-ES" dirty="0">
                <a:hlinkClick r:id="rId3"/>
              </a:rPr>
              <a:t>https://www.delosdigital.com/es/blog/cuanto-cuesta-una-campana-de-marketing-digital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Desarrollo (Ampliar las capacidades operativas accediendo a servicios premium que ahora nos han limitado) -&gt; 2.500 € (</a:t>
            </a:r>
            <a:r>
              <a:rPr lang="es-ES" dirty="0" err="1"/>
              <a:t>beacons</a:t>
            </a:r>
            <a:r>
              <a:rPr lang="es-ES" dirty="0"/>
              <a:t> wifi premium,…)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Expansión  (INCREMENTO DE RECURSOS EN LAS MV) -&gt; 8RAM y 4CPU (813) – 8cpu y 32RAM (3252)   TODO AL AÑO EN AMAZON EC2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Mantenimiento de servidores -&gt;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Marketing 2 meses (6.500 mes)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PROBLEMA VS. SOLUCIÓN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PRODUCTO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MERCADO &amp; COMPETIDORES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MODELO DE NEGOCIO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ca-ES" dirty="0"/>
              <a:t>Comentar que </a:t>
            </a:r>
            <a:r>
              <a:rPr lang="ca-ES" dirty="0" err="1"/>
              <a:t>durante</a:t>
            </a:r>
            <a:r>
              <a:rPr lang="ca-ES" dirty="0"/>
              <a:t> la </a:t>
            </a:r>
            <a:r>
              <a:rPr lang="ca-ES" dirty="0" err="1"/>
              <a:t>evolución</a:t>
            </a:r>
            <a:r>
              <a:rPr lang="ca-ES" dirty="0"/>
              <a:t> del Trabajo hemos </a:t>
            </a:r>
            <a:r>
              <a:rPr lang="ca-ES" dirty="0" err="1"/>
              <a:t>ido</a:t>
            </a:r>
            <a:r>
              <a:rPr lang="ca-ES" dirty="0"/>
              <a:t> </a:t>
            </a:r>
            <a:r>
              <a:rPr lang="ca-ES" dirty="0" err="1"/>
              <a:t>cambiando</a:t>
            </a:r>
            <a:r>
              <a:rPr lang="ca-ES" dirty="0"/>
              <a:t> la arquitectura organitzacional, con </a:t>
            </a:r>
            <a:r>
              <a:rPr lang="ca-ES" dirty="0" err="1"/>
              <a:t>modelos</a:t>
            </a:r>
            <a:r>
              <a:rPr lang="ca-ES" dirty="0"/>
              <a:t> flexibles </a:t>
            </a:r>
          </a:p>
          <a:p>
            <a:pPr marL="158750" indent="0">
              <a:buNone/>
            </a:pPr>
            <a:r>
              <a:rPr lang="ca-ES" dirty="0" err="1"/>
              <a:t>Pero</a:t>
            </a:r>
            <a:r>
              <a:rPr lang="ca-ES" dirty="0"/>
              <a:t> a </a:t>
            </a:r>
            <a:r>
              <a:rPr lang="ca-ES" dirty="0" err="1"/>
              <a:t>medida</a:t>
            </a:r>
            <a:r>
              <a:rPr lang="ca-ES" dirty="0"/>
              <a:t> que ha </a:t>
            </a:r>
            <a:r>
              <a:rPr lang="ca-ES" dirty="0" err="1"/>
              <a:t>ido</a:t>
            </a:r>
            <a:r>
              <a:rPr lang="ca-ES" dirty="0"/>
              <a:t> </a:t>
            </a:r>
            <a:r>
              <a:rPr lang="ca-ES" dirty="0" err="1"/>
              <a:t>avanzando</a:t>
            </a:r>
            <a:r>
              <a:rPr lang="ca-ES" dirty="0"/>
              <a:t> ha </a:t>
            </a:r>
            <a:r>
              <a:rPr lang="ca-ES" dirty="0" err="1"/>
              <a:t>ido</a:t>
            </a:r>
            <a:r>
              <a:rPr lang="ca-ES" dirty="0"/>
              <a:t> </a:t>
            </a:r>
            <a:r>
              <a:rPr lang="ca-ES" dirty="0" err="1"/>
              <a:t>moldeandose</a:t>
            </a:r>
            <a:r>
              <a:rPr lang="ca-ES" dirty="0"/>
              <a:t> a la demanda y </a:t>
            </a:r>
            <a:r>
              <a:rPr lang="ca-ES" dirty="0" err="1"/>
              <a:t>situación</a:t>
            </a:r>
            <a:r>
              <a:rPr lang="ca-ES" dirty="0"/>
              <a:t> en la que nos </a:t>
            </a:r>
            <a:r>
              <a:rPr lang="ca-ES" dirty="0" err="1"/>
              <a:t>encontrábamos</a:t>
            </a:r>
            <a:r>
              <a:rPr lang="ca-ES" dirty="0"/>
              <a:t> de la </a:t>
            </a:r>
            <a:r>
              <a:rPr lang="ca-ES" dirty="0" err="1"/>
              <a:t>planificación</a:t>
            </a:r>
            <a:endParaRPr lang="ca-ES" dirty="0"/>
          </a:p>
          <a:p>
            <a:pPr marL="158750" indent="0">
              <a:buNone/>
            </a:pPr>
            <a:r>
              <a:rPr lang="ca-ES" dirty="0" err="1"/>
              <a:t>Conclusión</a:t>
            </a:r>
            <a:r>
              <a:rPr lang="ca-ES" dirty="0"/>
              <a:t>, un modelo variable que nos </a:t>
            </a:r>
            <a:r>
              <a:rPr lang="ca-ES" dirty="0" err="1"/>
              <a:t>permite</a:t>
            </a:r>
            <a:r>
              <a:rPr lang="ca-ES" dirty="0"/>
              <a:t> la </a:t>
            </a:r>
            <a:r>
              <a:rPr lang="ca-ES" dirty="0" err="1"/>
              <a:t>transición</a:t>
            </a:r>
            <a:r>
              <a:rPr lang="ca-ES" dirty="0"/>
              <a:t> </a:t>
            </a:r>
            <a:r>
              <a:rPr lang="ca-ES" dirty="0" err="1"/>
              <a:t>hacia</a:t>
            </a:r>
            <a:r>
              <a:rPr lang="ca-ES" dirty="0"/>
              <a:t> la </a:t>
            </a:r>
            <a:r>
              <a:rPr lang="ca-ES" dirty="0" err="1"/>
              <a:t>rigidez</a:t>
            </a:r>
            <a:r>
              <a:rPr lang="ca-ES" dirty="0"/>
              <a:t> cara el final del </a:t>
            </a:r>
            <a:r>
              <a:rPr lang="ca-ES" dirty="0" err="1"/>
              <a:t>desarrollo</a:t>
            </a:r>
            <a:r>
              <a:rPr lang="ca-ES" dirty="0"/>
              <a:t> nos ha </a:t>
            </a:r>
            <a:r>
              <a:rPr lang="ca-ES" dirty="0" err="1"/>
              <a:t>venido</a:t>
            </a:r>
            <a:r>
              <a:rPr lang="ca-ES" dirty="0"/>
              <a:t> </a:t>
            </a:r>
            <a:r>
              <a:rPr lang="ca-ES" dirty="0" err="1"/>
              <a:t>perfecto</a:t>
            </a:r>
            <a:r>
              <a:rPr lang="ca-ES" dirty="0"/>
              <a:t>, no solo para </a:t>
            </a:r>
            <a:r>
              <a:rPr lang="ca-ES" dirty="0" err="1"/>
              <a:t>conocer</a:t>
            </a:r>
            <a:r>
              <a:rPr lang="ca-ES" dirty="0"/>
              <a:t> </a:t>
            </a:r>
            <a:r>
              <a:rPr lang="ca-ES" dirty="0" err="1"/>
              <a:t>todos</a:t>
            </a:r>
            <a:r>
              <a:rPr lang="ca-ES" dirty="0"/>
              <a:t> la </a:t>
            </a:r>
            <a:r>
              <a:rPr lang="ca-ES" dirty="0" err="1"/>
              <a:t>globalidad</a:t>
            </a:r>
            <a:r>
              <a:rPr lang="ca-ES" dirty="0"/>
              <a:t> del </a:t>
            </a:r>
            <a:r>
              <a:rPr lang="ca-ES" dirty="0" err="1"/>
              <a:t>proyecto</a:t>
            </a:r>
            <a:r>
              <a:rPr lang="ca-ES" dirty="0"/>
              <a:t> y </a:t>
            </a:r>
            <a:r>
              <a:rPr lang="ca-ES" dirty="0" err="1"/>
              <a:t>sus</a:t>
            </a:r>
            <a:r>
              <a:rPr lang="ca-ES" dirty="0"/>
              <a:t> distintes </a:t>
            </a:r>
            <a:r>
              <a:rPr lang="ca-ES" dirty="0" err="1"/>
              <a:t>areas</a:t>
            </a:r>
            <a:r>
              <a:rPr lang="ca-ES" dirty="0"/>
              <a:t> (cosa </a:t>
            </a:r>
            <a:r>
              <a:rPr lang="ca-ES" dirty="0" err="1"/>
              <a:t>muy</a:t>
            </a:r>
            <a:r>
              <a:rPr lang="ca-ES" dirty="0"/>
              <a:t> </a:t>
            </a:r>
            <a:r>
              <a:rPr lang="ca-ES" dirty="0" err="1"/>
              <a:t>importante</a:t>
            </a:r>
            <a:endParaRPr lang="ca-ES" dirty="0"/>
          </a:p>
          <a:p>
            <a:pPr marL="158750" indent="0">
              <a:buNone/>
            </a:pPr>
            <a:r>
              <a:rPr lang="ca-ES" dirty="0"/>
              <a:t>para evitar </a:t>
            </a:r>
            <a:r>
              <a:rPr lang="ca-ES" dirty="0" err="1"/>
              <a:t>trabajar</a:t>
            </a:r>
            <a:r>
              <a:rPr lang="ca-ES" dirty="0"/>
              <a:t> como en la Caverna de </a:t>
            </a:r>
            <a:r>
              <a:rPr lang="ca-ES" dirty="0" err="1"/>
              <a:t>Platon</a:t>
            </a:r>
            <a:r>
              <a:rPr lang="ca-ES" dirty="0"/>
              <a:t>, </a:t>
            </a:r>
            <a:r>
              <a:rPr lang="ca-ES" dirty="0" err="1"/>
              <a:t>sin</a:t>
            </a:r>
            <a:r>
              <a:rPr lang="ca-ES" dirty="0"/>
              <a:t> ver que </a:t>
            </a:r>
            <a:r>
              <a:rPr lang="ca-ES" dirty="0" err="1"/>
              <a:t>hay</a:t>
            </a:r>
            <a:r>
              <a:rPr lang="ca-ES" dirty="0"/>
              <a:t> </a:t>
            </a:r>
            <a:r>
              <a:rPr lang="ca-ES" dirty="0" err="1"/>
              <a:t>más</a:t>
            </a:r>
            <a:r>
              <a:rPr lang="ca-ES" dirty="0"/>
              <a:t> allà del Trabajo que un individuo </a:t>
            </a:r>
            <a:r>
              <a:rPr lang="ca-ES" dirty="0" err="1"/>
              <a:t>hace</a:t>
            </a:r>
            <a:r>
              <a:rPr lang="ca-ES" dirty="0"/>
              <a:t>).</a:t>
            </a:r>
          </a:p>
          <a:p>
            <a:pPr marL="158750" indent="0">
              <a:buNone/>
            </a:pPr>
            <a:endParaRPr lang="ca-ES" dirty="0"/>
          </a:p>
          <a:p>
            <a:pPr marL="158750" indent="0">
              <a:buNone/>
            </a:pPr>
            <a:r>
              <a:rPr lang="ca-ES" dirty="0" err="1"/>
              <a:t>Finalmente</a:t>
            </a:r>
            <a:r>
              <a:rPr lang="ca-ES" dirty="0"/>
              <a:t> este ultimo mes se ha </a:t>
            </a:r>
            <a:r>
              <a:rPr lang="ca-ES" dirty="0" err="1"/>
              <a:t>optado</a:t>
            </a:r>
            <a:r>
              <a:rPr lang="ca-ES" dirty="0"/>
              <a:t> por un modelo </a:t>
            </a:r>
            <a:r>
              <a:rPr lang="ca-ES" dirty="0" err="1"/>
              <a:t>más</a:t>
            </a:r>
            <a:r>
              <a:rPr lang="ca-ES" dirty="0"/>
              <a:t> plano </a:t>
            </a:r>
            <a:r>
              <a:rPr lang="ca-ES" dirty="0" err="1"/>
              <a:t>debidas</a:t>
            </a:r>
            <a:r>
              <a:rPr lang="ca-ES" dirty="0"/>
              <a:t> las pautes </a:t>
            </a:r>
            <a:r>
              <a:rPr lang="ca-ES" dirty="0" err="1"/>
              <a:t>establecidas</a:t>
            </a:r>
            <a:r>
              <a:rPr lang="ca-ES" dirty="0"/>
              <a:t> (</a:t>
            </a:r>
            <a:r>
              <a:rPr lang="ca-ES" dirty="0" err="1"/>
              <a:t>teniendo</a:t>
            </a:r>
            <a:r>
              <a:rPr lang="ca-ES" dirty="0"/>
              <a:t> en </a:t>
            </a:r>
            <a:r>
              <a:rPr lang="ca-ES" dirty="0" err="1"/>
              <a:t>cuenta</a:t>
            </a:r>
            <a:r>
              <a:rPr lang="ca-ES" dirty="0"/>
              <a:t> que </a:t>
            </a:r>
            <a:r>
              <a:rPr lang="ca-ES" dirty="0" err="1"/>
              <a:t>somo</a:t>
            </a:r>
            <a:r>
              <a:rPr lang="ca-ES" dirty="0"/>
              <a:t> 8 persones, con </a:t>
            </a:r>
            <a:r>
              <a:rPr lang="ca-ES" dirty="0" err="1"/>
              <a:t>más</a:t>
            </a:r>
            <a:r>
              <a:rPr lang="ca-ES" dirty="0"/>
              <a:t> esta </a:t>
            </a:r>
            <a:r>
              <a:rPr lang="ca-ES" dirty="0" err="1"/>
              <a:t>transición</a:t>
            </a:r>
            <a:r>
              <a:rPr lang="ca-ES" dirty="0"/>
              <a:t> dinàmica </a:t>
            </a:r>
            <a:r>
              <a:rPr lang="ca-ES" dirty="0" err="1"/>
              <a:t>seguramente</a:t>
            </a:r>
            <a:r>
              <a:rPr lang="ca-ES" dirty="0"/>
              <a:t> </a:t>
            </a:r>
            <a:r>
              <a:rPr lang="ca-ES" dirty="0" err="1"/>
              <a:t>habria</a:t>
            </a:r>
            <a:r>
              <a:rPr lang="ca-ES" dirty="0"/>
              <a:t> </a:t>
            </a:r>
            <a:r>
              <a:rPr lang="ca-ES" dirty="0" err="1"/>
              <a:t>fracasado</a:t>
            </a:r>
            <a:r>
              <a:rPr lang="ca-ES" dirty="0"/>
              <a:t>)</a:t>
            </a:r>
          </a:p>
          <a:p>
            <a:pPr marL="158750" indent="0">
              <a:buNone/>
            </a:pPr>
            <a:endParaRPr lang="ca-ES" dirty="0"/>
          </a:p>
          <a:p>
            <a:pPr marL="158750" indent="0">
              <a:buNone/>
            </a:pPr>
            <a:r>
              <a:rPr lang="ca-ES" dirty="0"/>
              <a:t>EXPLICAR LOS ROLES Y PONERLOS CLAROS (TAMBIÉN EQUIPOS)</a:t>
            </a:r>
          </a:p>
        </p:txBody>
      </p:sp>
    </p:spTree>
    <p:extLst>
      <p:ext uri="{BB962C8B-B14F-4D97-AF65-F5344CB8AC3E}">
        <p14:creationId xmlns:p14="http://schemas.microsoft.com/office/powerpoint/2010/main" val="23214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a-ES" dirty="0"/>
              <a:t>Metodologia àgil en la </a:t>
            </a:r>
            <a:r>
              <a:rPr lang="ca-ES" dirty="0" err="1"/>
              <a:t>cual</a:t>
            </a:r>
            <a:r>
              <a:rPr lang="ca-ES" dirty="0"/>
              <a:t> cada </a:t>
            </a:r>
            <a:r>
              <a:rPr lang="ca-ES" dirty="0" err="1"/>
              <a:t>semana</a:t>
            </a:r>
            <a:r>
              <a:rPr lang="ca-ES" dirty="0"/>
              <a:t> </a:t>
            </a:r>
            <a:r>
              <a:rPr lang="ca-ES" dirty="0" err="1"/>
              <a:t>habian</a:t>
            </a:r>
            <a:r>
              <a:rPr lang="ca-ES" dirty="0"/>
              <a:t> 2 reunions (</a:t>
            </a:r>
            <a:r>
              <a:rPr lang="ca-ES" dirty="0" err="1"/>
              <a:t>lunes</a:t>
            </a:r>
            <a:r>
              <a:rPr lang="ca-ES" dirty="0"/>
              <a:t> y </a:t>
            </a:r>
            <a:r>
              <a:rPr lang="ca-ES" dirty="0" err="1"/>
              <a:t>miercoles</a:t>
            </a:r>
            <a:r>
              <a:rPr lang="ca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2623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 Unión Europea concentra gran parte de sus actividades de investigación e innovación en el Programa Marco que en esta edición se denominará </a:t>
            </a:r>
            <a:r>
              <a:rPr lang="es-E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Horizonte 2020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(H2020).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 el período 2014-2020 y mediante la implantación de tres pilares, contribuye a abordar los principales </a:t>
            </a:r>
            <a:r>
              <a:rPr lang="es-E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retos sociales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promover el </a:t>
            </a:r>
            <a:r>
              <a:rPr lang="es-E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/>
              </a:rPr>
              <a:t>liderazgo industrial 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 Europa y reforzar la </a:t>
            </a:r>
            <a:r>
              <a:rPr lang="es-E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/>
              </a:rPr>
              <a:t>excelencia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de su base científica.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 presupuesto disponible ascenderá a 76.880 M€.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Razón de ser -&gt; VIDEO </a:t>
            </a:r>
            <a:r>
              <a:rPr lang="es-ES" dirty="0">
                <a:hlinkClick r:id="rId3"/>
              </a:rPr>
              <a:t>https://www.youtube.com/watch?v=ntsIyv_T06M&amp;t=1s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́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aticas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sociales son un concepto el cual afecta a todos los individuos por igual.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Duranteel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̃no 2019,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Espa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̃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ha experimentado distintas fluctuaciones en los ́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ındices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agresiones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callejeras,incendios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 accidentes en carretera.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 todo 2019 se recibieron 1.878 denuncias por agresión sexual con penetración, un 10,5% más que en el año anterior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 2019 interpuestas 9.027 denuncias por abuso o agresión sexual, de un total de 11.587 denuncias por violencia sexual de algún tipo. (11% aumento)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Durante el año 2019 se han producido en las vías interurbanas 1.007 accidentes mortales, en los que han fallecido 1.098 personas y otras 4.395 requirieron ingreso hospitalario, lo que supone un descenso de un 6,7% en el número de accidentes (-72); un -7,6% en el número de fallecidos (-90) y un descenso del 3,8 % en heridos graves (-174). -&gt; Pero podemos seguir bajando los índices históricos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en 2018, se han computado un total de 118.892 siniestros, de los cuales 28.054 fueron en edificaciones (aquí se incluye todo tipo de inmueble, ya sea residencial, terciario o de servicios) y, de entre estos últimos, 15.387 fueron en viviendas</a:t>
            </a: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hlinkClick r:id="rId4"/>
              </a:rPr>
              <a:t>https://www.rtve.es/noticias/20200303/espana-registra-cada-mes-mas-1000-denuncias-agresiones-abusos-sexuales/2000794.shtml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hlinkClick r:id="rId5"/>
              </a:rPr>
              <a:t>http://revista.dgt.es/es/noticias/nacional/2020/01ENERO/0102balance-accidentes-2019.shtml#.XsDSAWgzaUk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hlinkClick r:id="rId6"/>
              </a:rPr>
              <a:t>https://www.aptb.org/privacidad-nuevos-usuarios/16-noticias/4782-el-invierno-2019-2020-se-cierra-con-74-muertos-65-de-ellos-en-vivienda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hlinkClick r:id="rId7"/>
              </a:rPr>
              <a:t>https://www.fundacionmapfre.org/documentacion/publico/i18n/catalogo_imagenes/grupo.cmd?path=1103718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PROBLEMA VS. SOLUCIÓN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PRODUCTO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MERCADO &amp; COMPETIDORES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ES" dirty="0"/>
              <a:t>MODELO DE NEGOCIO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367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5d16254f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5d16254f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ca-ES" dirty="0"/>
              <a:t>AYUDAR EN EL PROCESO DE SOCORRO -&gt; PARA -&gt; MINIMIZAR EL TIEMPO IMPLICADO -&gt; FACILITANDO ASÍ LA INTERVENCIÓN DE LOS SERVICIOS DE EMERGENCIA -&gt; Y -&gt; COMUNICANDO ALERTAS A PERSONAS CERCANAS</a:t>
            </a:r>
          </a:p>
          <a:p>
            <a:pPr marL="158750" indent="0">
              <a:buNone/>
            </a:pPr>
            <a:endParaRPr lang="ca-ES" dirty="0"/>
          </a:p>
          <a:p>
            <a:r>
              <a:rPr lang="ca-ES" dirty="0"/>
              <a:t>AYUDAR EN EL PROCESO DE SOCORRO</a:t>
            </a:r>
          </a:p>
          <a:p>
            <a:r>
              <a:rPr lang="ca-ES" dirty="0"/>
              <a:t>MINIMIZAR EL TIEMPO DELPROCESO DE SOCORRO</a:t>
            </a:r>
          </a:p>
          <a:p>
            <a:r>
              <a:rPr lang="ca-ES" dirty="0"/>
              <a:t>FACILITAR LA INTERVENCIÓN DE LOS SERVICIOS DE EMERGÉNCIA</a:t>
            </a:r>
          </a:p>
          <a:p>
            <a:r>
              <a:rPr lang="ca-ES" dirty="0"/>
              <a:t>COMUNICAR EMERGENCIAS A OTRAS PERSONAS CERCANAS</a:t>
            </a:r>
          </a:p>
          <a:p>
            <a:pPr marL="158750" indent="0">
              <a:buNone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61046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4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 idx="6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7" name="Google Shape;27;p3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3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4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75" name="Google Shape;75;p9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microsoft.com/office/2007/relationships/hdphoto" Target="../media/hdphoto5.wdp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5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7.jpg"/><Relationship Id="rId10" Type="http://schemas.openxmlformats.org/officeDocument/2006/relationships/image" Target="../media/image10.jpeg"/><Relationship Id="rId4" Type="http://schemas.openxmlformats.org/officeDocument/2006/relationships/image" Target="../media/image8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ctrTitle"/>
          </p:nvPr>
        </p:nvSpPr>
        <p:spPr>
          <a:xfrm flipH="1">
            <a:off x="1375500" y="321174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latin typeface="Roboto Condensed Light" panose="020B0604020202020204" charset="0"/>
                <a:ea typeface="Roboto Condensed Light" panose="020B0604020202020204" charset="0"/>
              </a:rPr>
              <a:t>SHiFT</a:t>
            </a:r>
            <a:endParaRPr b="1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61"/>
          <p:cNvGrpSpPr/>
          <p:nvPr/>
        </p:nvGrpSpPr>
        <p:grpSpPr>
          <a:xfrm>
            <a:off x="1487050" y="2551539"/>
            <a:ext cx="6169800" cy="1087875"/>
            <a:chOff x="1487050" y="2937390"/>
            <a:chExt cx="6169800" cy="1419460"/>
          </a:xfrm>
        </p:grpSpPr>
        <p:cxnSp>
          <p:nvCxnSpPr>
            <p:cNvPr id="704" name="Google Shape;704;p61"/>
            <p:cNvCxnSpPr/>
            <p:nvPr/>
          </p:nvCxnSpPr>
          <p:spPr>
            <a:xfrm>
              <a:off x="1487050" y="4356850"/>
              <a:ext cx="6169800" cy="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61"/>
            <p:cNvCxnSpPr>
              <a:cxnSpLocks/>
            </p:cNvCxnSpPr>
            <p:nvPr/>
          </p:nvCxnSpPr>
          <p:spPr>
            <a:xfrm>
              <a:off x="4589000" y="2937390"/>
              <a:ext cx="0" cy="1406652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61"/>
            <p:cNvCxnSpPr>
              <a:cxnSpLocks/>
            </p:cNvCxnSpPr>
            <p:nvPr/>
          </p:nvCxnSpPr>
          <p:spPr>
            <a:xfrm>
              <a:off x="2357650" y="3654574"/>
              <a:ext cx="0" cy="689467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61"/>
            <p:cNvCxnSpPr/>
            <p:nvPr/>
          </p:nvCxnSpPr>
          <p:spPr>
            <a:xfrm>
              <a:off x="6818750" y="4131081"/>
              <a:ext cx="0" cy="2130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8" name="Google Shape;708;p61"/>
          <p:cNvSpPr txBox="1"/>
          <p:nvPr/>
        </p:nvSpPr>
        <p:spPr>
          <a:xfrm>
            <a:off x="6075285" y="3731559"/>
            <a:ext cx="14865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 err="1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/>
                <a:sym typeface="Squada One"/>
              </a:rPr>
              <a:t>BeAware</a:t>
            </a:r>
            <a:endParaRPr sz="1100" b="1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709" name="Google Shape;709;p61"/>
          <p:cNvSpPr txBox="1"/>
          <p:nvPr/>
        </p:nvSpPr>
        <p:spPr>
          <a:xfrm>
            <a:off x="3784116" y="3736447"/>
            <a:ext cx="1602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  <a:cs typeface="Squada One"/>
                <a:sym typeface="Squada One"/>
              </a:rPr>
              <a:t>Life360</a:t>
            </a:r>
            <a:endParaRPr b="1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  <a:cs typeface="Squada One"/>
              <a:sym typeface="Squada One"/>
            </a:endParaRPr>
          </a:p>
        </p:txBody>
      </p:sp>
      <p:sp>
        <p:nvSpPr>
          <p:cNvPr id="710" name="Google Shape;710;p61"/>
          <p:cNvSpPr txBox="1"/>
          <p:nvPr/>
        </p:nvSpPr>
        <p:spPr>
          <a:xfrm>
            <a:off x="1641700" y="3731559"/>
            <a:ext cx="1431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 err="1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  <a:cs typeface="Squada One"/>
                <a:sym typeface="Squada One"/>
              </a:rPr>
              <a:t>bSafe</a:t>
            </a:r>
            <a:endParaRPr sz="1100" b="1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711" name="Google Shape;711;p61"/>
          <p:cNvSpPr/>
          <p:nvPr/>
        </p:nvSpPr>
        <p:spPr>
          <a:xfrm>
            <a:off x="4061988" y="1332633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61"/>
          <p:cNvSpPr/>
          <p:nvPr/>
        </p:nvSpPr>
        <p:spPr>
          <a:xfrm>
            <a:off x="4591056" y="2202572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61"/>
          <p:cNvSpPr/>
          <p:nvPr/>
        </p:nvSpPr>
        <p:spPr>
          <a:xfrm>
            <a:off x="4061988" y="2199985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61"/>
          <p:cNvSpPr/>
          <p:nvPr/>
        </p:nvSpPr>
        <p:spPr>
          <a:xfrm>
            <a:off x="4589752" y="1332633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61"/>
          <p:cNvSpPr/>
          <p:nvPr/>
        </p:nvSpPr>
        <p:spPr>
          <a:xfrm>
            <a:off x="4061988" y="1637424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61"/>
          <p:cNvSpPr/>
          <p:nvPr/>
        </p:nvSpPr>
        <p:spPr>
          <a:xfrm>
            <a:off x="5034083" y="1637424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61"/>
          <p:cNvSpPr/>
          <p:nvPr/>
        </p:nvSpPr>
        <p:spPr>
          <a:xfrm>
            <a:off x="1830588" y="1882283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61"/>
          <p:cNvSpPr/>
          <p:nvPr/>
        </p:nvSpPr>
        <p:spPr>
          <a:xfrm>
            <a:off x="2359656" y="2752222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61"/>
          <p:cNvSpPr/>
          <p:nvPr/>
        </p:nvSpPr>
        <p:spPr>
          <a:xfrm>
            <a:off x="1830588" y="2749635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61"/>
          <p:cNvSpPr/>
          <p:nvPr/>
        </p:nvSpPr>
        <p:spPr>
          <a:xfrm>
            <a:off x="2358352" y="1882283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61"/>
          <p:cNvSpPr/>
          <p:nvPr/>
        </p:nvSpPr>
        <p:spPr>
          <a:xfrm>
            <a:off x="1830588" y="2187074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61"/>
          <p:cNvSpPr/>
          <p:nvPr/>
        </p:nvSpPr>
        <p:spPr>
          <a:xfrm>
            <a:off x="2802683" y="2187074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61"/>
          <p:cNvSpPr/>
          <p:nvPr/>
        </p:nvSpPr>
        <p:spPr>
          <a:xfrm>
            <a:off x="6293447" y="2247479"/>
            <a:ext cx="527794" cy="351863"/>
          </a:xfrm>
          <a:custGeom>
            <a:avLst/>
            <a:gdLst/>
            <a:ahLst/>
            <a:cxnLst/>
            <a:rect l="l" t="t" r="r" b="b"/>
            <a:pathLst>
              <a:path w="23874" h="15916" extrusionOk="0">
                <a:moveTo>
                  <a:pt x="23874" y="0"/>
                </a:moveTo>
                <a:lnTo>
                  <a:pt x="1" y="13788"/>
                </a:lnTo>
                <a:lnTo>
                  <a:pt x="3644" y="15915"/>
                </a:lnTo>
                <a:lnTo>
                  <a:pt x="23874" y="4183"/>
                </a:lnTo>
                <a:lnTo>
                  <a:pt x="23874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61"/>
          <p:cNvSpPr/>
          <p:nvPr/>
        </p:nvSpPr>
        <p:spPr>
          <a:xfrm>
            <a:off x="6822515" y="3117418"/>
            <a:ext cx="524898" cy="348967"/>
          </a:xfrm>
          <a:custGeom>
            <a:avLst/>
            <a:gdLst/>
            <a:ahLst/>
            <a:cxnLst/>
            <a:rect l="l" t="t" r="r" b="b"/>
            <a:pathLst>
              <a:path w="23743" h="15785" extrusionOk="0">
                <a:moveTo>
                  <a:pt x="20040" y="0"/>
                </a:moveTo>
                <a:lnTo>
                  <a:pt x="0" y="11602"/>
                </a:lnTo>
                <a:lnTo>
                  <a:pt x="0" y="15785"/>
                </a:lnTo>
                <a:lnTo>
                  <a:pt x="23742" y="2070"/>
                </a:lnTo>
                <a:lnTo>
                  <a:pt x="2004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61"/>
          <p:cNvSpPr/>
          <p:nvPr/>
        </p:nvSpPr>
        <p:spPr>
          <a:xfrm>
            <a:off x="6293447" y="3114831"/>
            <a:ext cx="529099" cy="351553"/>
          </a:xfrm>
          <a:custGeom>
            <a:avLst/>
            <a:gdLst/>
            <a:ahLst/>
            <a:cxnLst/>
            <a:rect l="l" t="t" r="r" b="b"/>
            <a:pathLst>
              <a:path w="23933" h="15902" extrusionOk="0">
                <a:moveTo>
                  <a:pt x="3644" y="1"/>
                </a:moveTo>
                <a:lnTo>
                  <a:pt x="1" y="2114"/>
                </a:lnTo>
                <a:lnTo>
                  <a:pt x="23932" y="15902"/>
                </a:lnTo>
                <a:lnTo>
                  <a:pt x="23932" y="11719"/>
                </a:lnTo>
                <a:lnTo>
                  <a:pt x="3644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61"/>
          <p:cNvSpPr/>
          <p:nvPr/>
        </p:nvSpPr>
        <p:spPr>
          <a:xfrm>
            <a:off x="6821211" y="2247479"/>
            <a:ext cx="526203" cy="351863"/>
          </a:xfrm>
          <a:custGeom>
            <a:avLst/>
            <a:gdLst/>
            <a:ahLst/>
            <a:cxnLst/>
            <a:rect l="l" t="t" r="r" b="b"/>
            <a:pathLst>
              <a:path w="23802" h="15916" extrusionOk="0">
                <a:moveTo>
                  <a:pt x="1" y="0"/>
                </a:moveTo>
                <a:lnTo>
                  <a:pt x="1" y="4183"/>
                </a:lnTo>
                <a:lnTo>
                  <a:pt x="20158" y="15915"/>
                </a:lnTo>
                <a:lnTo>
                  <a:pt x="23801" y="13788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61"/>
          <p:cNvSpPr/>
          <p:nvPr/>
        </p:nvSpPr>
        <p:spPr>
          <a:xfrm>
            <a:off x="6293447" y="2552270"/>
            <a:ext cx="80582" cy="609327"/>
          </a:xfrm>
          <a:custGeom>
            <a:avLst/>
            <a:gdLst/>
            <a:ahLst/>
            <a:cxnLst/>
            <a:rect l="l" t="t" r="r" b="b"/>
            <a:pathLst>
              <a:path w="3645" h="27562" extrusionOk="0">
                <a:moveTo>
                  <a:pt x="1" y="1"/>
                </a:moveTo>
                <a:lnTo>
                  <a:pt x="1" y="27561"/>
                </a:lnTo>
                <a:lnTo>
                  <a:pt x="3644" y="25448"/>
                </a:lnTo>
                <a:lnTo>
                  <a:pt x="3644" y="2128"/>
                </a:lnTo>
                <a:lnTo>
                  <a:pt x="1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61"/>
          <p:cNvSpPr/>
          <p:nvPr/>
        </p:nvSpPr>
        <p:spPr>
          <a:xfrm>
            <a:off x="7265542" y="2552270"/>
            <a:ext cx="81864" cy="610919"/>
          </a:xfrm>
          <a:custGeom>
            <a:avLst/>
            <a:gdLst/>
            <a:ahLst/>
            <a:cxnLst/>
            <a:rect l="l" t="t" r="r" b="b"/>
            <a:pathLst>
              <a:path w="3703" h="27634" extrusionOk="0">
                <a:moveTo>
                  <a:pt x="3702" y="1"/>
                </a:moveTo>
                <a:lnTo>
                  <a:pt x="59" y="2128"/>
                </a:lnTo>
                <a:lnTo>
                  <a:pt x="0" y="25564"/>
                </a:lnTo>
                <a:lnTo>
                  <a:pt x="3702" y="27634"/>
                </a:lnTo>
                <a:lnTo>
                  <a:pt x="3702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55D5C96-CCC5-4848-83F4-E40AE58AE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50" y="1636070"/>
            <a:ext cx="605631" cy="602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Picture 2" descr="bSafe - Personal Safety App a l'App Store">
            <a:extLst>
              <a:ext uri="{FF2B5EF4-FFF2-40B4-BE49-F238E27FC236}">
                <a16:creationId xmlns:a16="http://schemas.microsoft.com/office/drawing/2014/main" id="{EEE74111-9D1E-41B2-9159-EABB580E8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6" t="16520" r="32110" b="14903"/>
          <a:stretch/>
        </p:blipFill>
        <p:spPr bwMode="auto">
          <a:xfrm>
            <a:off x="2059415" y="2191046"/>
            <a:ext cx="596254" cy="59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F619F5-1192-4966-9988-9DEC56A8FC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37" b="3555"/>
          <a:stretch/>
        </p:blipFill>
        <p:spPr>
          <a:xfrm>
            <a:off x="6524305" y="2560778"/>
            <a:ext cx="601399" cy="590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72BF72-7265-4C22-A6B2-567373FAA88C}"/>
              </a:ext>
            </a:extLst>
          </p:cNvPr>
          <p:cNvSpPr/>
          <p:nvPr/>
        </p:nvSpPr>
        <p:spPr>
          <a:xfrm>
            <a:off x="4561133" y="4201461"/>
            <a:ext cx="2035184" cy="76480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5D74F-D8F9-4C3C-977D-D4A7C5995587}"/>
              </a:ext>
            </a:extLst>
          </p:cNvPr>
          <p:cNvSpPr txBox="1"/>
          <p:nvPr/>
        </p:nvSpPr>
        <p:spPr>
          <a:xfrm>
            <a:off x="4572000" y="4174786"/>
            <a:ext cx="2035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LOCALIZACIÓN </a:t>
            </a:r>
          </a:p>
          <a:p>
            <a:pPr algn="ctr"/>
            <a:r>
              <a:rPr lang="ca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Y </a:t>
            </a:r>
            <a:br>
              <a:rPr lang="ca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</a:br>
            <a:r>
              <a:rPr lang="ca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SEGUIMIENTO</a:t>
            </a:r>
          </a:p>
        </p:txBody>
      </p:sp>
      <p:cxnSp>
        <p:nvCxnSpPr>
          <p:cNvPr id="35" name="Google Shape;626;p59">
            <a:extLst>
              <a:ext uri="{FF2B5EF4-FFF2-40B4-BE49-F238E27FC236}">
                <a16:creationId xmlns:a16="http://schemas.microsoft.com/office/drawing/2014/main" id="{B02D359A-84D9-44DD-B674-4DEA90F9E869}"/>
              </a:ext>
            </a:extLst>
          </p:cNvPr>
          <p:cNvCxnSpPr>
            <a:cxnSpLocks/>
          </p:cNvCxnSpPr>
          <p:nvPr/>
        </p:nvCxnSpPr>
        <p:spPr>
          <a:xfrm flipH="1">
            <a:off x="500932" y="2528217"/>
            <a:ext cx="132965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507;p55">
            <a:extLst>
              <a:ext uri="{FF2B5EF4-FFF2-40B4-BE49-F238E27FC236}">
                <a16:creationId xmlns:a16="http://schemas.microsoft.com/office/drawing/2014/main" id="{E35A49E5-C13E-4573-812F-F5F3D38BD452}"/>
              </a:ext>
            </a:extLst>
          </p:cNvPr>
          <p:cNvSpPr txBox="1">
            <a:spLocks/>
          </p:cNvSpPr>
          <p:nvPr/>
        </p:nvSpPr>
        <p:spPr>
          <a:xfrm>
            <a:off x="407509" y="2156944"/>
            <a:ext cx="1793812" cy="296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3200" dirty="0">
                <a:solidFill>
                  <a:schemeClr val="bg2"/>
                </a:solidFill>
                <a:latin typeface="Squada One" panose="020B0604020202020204" charset="0"/>
                <a:ea typeface="Roboto Condensed Light" panose="020B0604020202020204" charset="0"/>
              </a:rPr>
              <a:t>30%</a:t>
            </a:r>
          </a:p>
        </p:txBody>
      </p:sp>
      <p:sp>
        <p:nvSpPr>
          <p:cNvPr id="44" name="Google Shape;710;p61">
            <a:extLst>
              <a:ext uri="{FF2B5EF4-FFF2-40B4-BE49-F238E27FC236}">
                <a16:creationId xmlns:a16="http://schemas.microsoft.com/office/drawing/2014/main" id="{EA021C7E-3894-4497-8175-7D7E2C8DDBB1}"/>
              </a:ext>
            </a:extLst>
          </p:cNvPr>
          <p:cNvSpPr txBox="1"/>
          <p:nvPr/>
        </p:nvSpPr>
        <p:spPr>
          <a:xfrm>
            <a:off x="693335" y="2552270"/>
            <a:ext cx="994025" cy="27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  <a:cs typeface="Squada One"/>
                <a:sym typeface="Squada One"/>
              </a:rPr>
              <a:t>+30.000.00</a:t>
            </a:r>
            <a:endParaRPr sz="1100" b="1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45" name="Google Shape;1148;p71">
            <a:extLst>
              <a:ext uri="{FF2B5EF4-FFF2-40B4-BE49-F238E27FC236}">
                <a16:creationId xmlns:a16="http://schemas.microsoft.com/office/drawing/2014/main" id="{DBF11A3F-3ED9-4821-BBD0-F71196E8C302}"/>
              </a:ext>
            </a:extLst>
          </p:cNvPr>
          <p:cNvSpPr/>
          <p:nvPr/>
        </p:nvSpPr>
        <p:spPr>
          <a:xfrm rot="5400000">
            <a:off x="537885" y="2609762"/>
            <a:ext cx="177439" cy="133460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7" name="Google Shape;626;p59">
            <a:extLst>
              <a:ext uri="{FF2B5EF4-FFF2-40B4-BE49-F238E27FC236}">
                <a16:creationId xmlns:a16="http://schemas.microsoft.com/office/drawing/2014/main" id="{7FCC458C-7FC8-4F0C-B13A-0541E6F9ADCF}"/>
              </a:ext>
            </a:extLst>
          </p:cNvPr>
          <p:cNvCxnSpPr>
            <a:cxnSpLocks/>
          </p:cNvCxnSpPr>
          <p:nvPr/>
        </p:nvCxnSpPr>
        <p:spPr>
          <a:xfrm flipH="1">
            <a:off x="5121984" y="1940439"/>
            <a:ext cx="132965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07;p55">
            <a:extLst>
              <a:ext uri="{FF2B5EF4-FFF2-40B4-BE49-F238E27FC236}">
                <a16:creationId xmlns:a16="http://schemas.microsoft.com/office/drawing/2014/main" id="{7126E3D9-5E44-42B5-BE25-77161314A796}"/>
              </a:ext>
            </a:extLst>
          </p:cNvPr>
          <p:cNvSpPr txBox="1">
            <a:spLocks/>
          </p:cNvSpPr>
          <p:nvPr/>
        </p:nvSpPr>
        <p:spPr>
          <a:xfrm>
            <a:off x="4914493" y="1584737"/>
            <a:ext cx="1793812" cy="296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3200" dirty="0">
                <a:solidFill>
                  <a:schemeClr val="bg2"/>
                </a:solidFill>
                <a:latin typeface="Squada One" panose="020B0604020202020204" charset="0"/>
                <a:ea typeface="Roboto Condensed Light" panose="020B0604020202020204" charset="0"/>
              </a:rPr>
              <a:t>50%</a:t>
            </a:r>
          </a:p>
        </p:txBody>
      </p:sp>
      <p:sp>
        <p:nvSpPr>
          <p:cNvPr id="59" name="Google Shape;710;p61">
            <a:extLst>
              <a:ext uri="{FF2B5EF4-FFF2-40B4-BE49-F238E27FC236}">
                <a16:creationId xmlns:a16="http://schemas.microsoft.com/office/drawing/2014/main" id="{6A96E6BE-F329-4ADC-BE2A-590F89472B90}"/>
              </a:ext>
            </a:extLst>
          </p:cNvPr>
          <p:cNvSpPr txBox="1"/>
          <p:nvPr/>
        </p:nvSpPr>
        <p:spPr>
          <a:xfrm>
            <a:off x="5314387" y="1964492"/>
            <a:ext cx="994025" cy="27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  <a:cs typeface="Squada One"/>
                <a:sym typeface="Squada One"/>
              </a:rPr>
              <a:t>+50.000.00</a:t>
            </a:r>
            <a:endParaRPr sz="1100" b="1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60" name="Google Shape;1148;p71">
            <a:extLst>
              <a:ext uri="{FF2B5EF4-FFF2-40B4-BE49-F238E27FC236}">
                <a16:creationId xmlns:a16="http://schemas.microsoft.com/office/drawing/2014/main" id="{8709AFEE-EF71-4991-A500-9AA50CEE09CB}"/>
              </a:ext>
            </a:extLst>
          </p:cNvPr>
          <p:cNvSpPr/>
          <p:nvPr/>
        </p:nvSpPr>
        <p:spPr>
          <a:xfrm rot="5400000">
            <a:off x="5158937" y="2021984"/>
            <a:ext cx="177439" cy="133460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1" name="Google Shape;626;p59">
            <a:extLst>
              <a:ext uri="{FF2B5EF4-FFF2-40B4-BE49-F238E27FC236}">
                <a16:creationId xmlns:a16="http://schemas.microsoft.com/office/drawing/2014/main" id="{26AF69BC-87FA-4DFA-8F73-D78D07CC0244}"/>
              </a:ext>
            </a:extLst>
          </p:cNvPr>
          <p:cNvCxnSpPr>
            <a:cxnSpLocks/>
          </p:cNvCxnSpPr>
          <p:nvPr/>
        </p:nvCxnSpPr>
        <p:spPr>
          <a:xfrm flipH="1">
            <a:off x="7354366" y="2902001"/>
            <a:ext cx="132965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507;p55">
            <a:extLst>
              <a:ext uri="{FF2B5EF4-FFF2-40B4-BE49-F238E27FC236}">
                <a16:creationId xmlns:a16="http://schemas.microsoft.com/office/drawing/2014/main" id="{70FCD6F4-BE7F-4CCB-87BD-908AFE608012}"/>
              </a:ext>
            </a:extLst>
          </p:cNvPr>
          <p:cNvSpPr txBox="1">
            <a:spLocks/>
          </p:cNvSpPr>
          <p:nvPr/>
        </p:nvSpPr>
        <p:spPr>
          <a:xfrm>
            <a:off x="7179483" y="2530728"/>
            <a:ext cx="1793812" cy="296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3200" dirty="0">
                <a:solidFill>
                  <a:schemeClr val="bg2"/>
                </a:solidFill>
                <a:latin typeface="Squada One" panose="020B0604020202020204" charset="0"/>
                <a:ea typeface="Roboto Condensed Light" panose="020B0604020202020204" charset="0"/>
              </a:rPr>
              <a:t>20%</a:t>
            </a:r>
          </a:p>
        </p:txBody>
      </p:sp>
      <p:sp>
        <p:nvSpPr>
          <p:cNvPr id="63" name="Google Shape;710;p61">
            <a:extLst>
              <a:ext uri="{FF2B5EF4-FFF2-40B4-BE49-F238E27FC236}">
                <a16:creationId xmlns:a16="http://schemas.microsoft.com/office/drawing/2014/main" id="{45CD82FC-622E-46E7-8A3B-240666E208B4}"/>
              </a:ext>
            </a:extLst>
          </p:cNvPr>
          <p:cNvSpPr txBox="1"/>
          <p:nvPr/>
        </p:nvSpPr>
        <p:spPr>
          <a:xfrm>
            <a:off x="7546769" y="2926054"/>
            <a:ext cx="994025" cy="27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  <a:cs typeface="Squada One"/>
                <a:sym typeface="Squada One"/>
              </a:rPr>
              <a:t>+20.000.00</a:t>
            </a:r>
            <a:endParaRPr sz="1100" b="1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  <a:cs typeface="Roboto Condensed Light"/>
              <a:sym typeface="Roboto Condensed Light"/>
            </a:endParaRPr>
          </a:p>
        </p:txBody>
      </p:sp>
      <p:sp>
        <p:nvSpPr>
          <p:cNvPr id="64" name="Google Shape;1148;p71">
            <a:extLst>
              <a:ext uri="{FF2B5EF4-FFF2-40B4-BE49-F238E27FC236}">
                <a16:creationId xmlns:a16="http://schemas.microsoft.com/office/drawing/2014/main" id="{FC2CFC1B-132C-4222-85D7-012C11CD3D6D}"/>
              </a:ext>
            </a:extLst>
          </p:cNvPr>
          <p:cNvSpPr/>
          <p:nvPr/>
        </p:nvSpPr>
        <p:spPr>
          <a:xfrm rot="5400000">
            <a:off x="7391319" y="2983546"/>
            <a:ext cx="177439" cy="133460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DA4139-CA9A-4D9A-9532-3EF8CA0BB37F}"/>
              </a:ext>
            </a:extLst>
          </p:cNvPr>
          <p:cNvSpPr txBox="1"/>
          <p:nvPr/>
        </p:nvSpPr>
        <p:spPr>
          <a:xfrm>
            <a:off x="2342472" y="4306556"/>
            <a:ext cx="2035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ALERTAR MANUALMENTE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FF9174F-37C9-4128-AD29-50F3CAB47CF3}"/>
              </a:ext>
            </a:extLst>
          </p:cNvPr>
          <p:cNvSpPr/>
          <p:nvPr/>
        </p:nvSpPr>
        <p:spPr>
          <a:xfrm>
            <a:off x="2317440" y="4198065"/>
            <a:ext cx="2035184" cy="76480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1C1F9AEB-4FEC-46BF-BA7B-D3626A56D188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COMPETIDORES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1DF2E4-F6AD-4E7C-ADBC-A3157499F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42055"/>
          <a:stretch/>
        </p:blipFill>
        <p:spPr>
          <a:xfrm>
            <a:off x="2070032" y="2982847"/>
            <a:ext cx="5003939" cy="794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8CF166-0291-4701-8124-39C92EDBC7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42467"/>
          <a:stretch/>
        </p:blipFill>
        <p:spPr>
          <a:xfrm>
            <a:off x="2070032" y="3895911"/>
            <a:ext cx="5003939" cy="794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7FCFEB-3879-4129-966B-BA198FFEF9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0031" y="2214692"/>
            <a:ext cx="5003939" cy="649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918973-DD77-4EE3-9C18-9F65C930962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5"/>
                    </a14:imgEffect>
                  </a14:imgLayer>
                </a14:imgProps>
              </a:ext>
            </a:extLst>
          </a:blip>
          <a:srcRect b="50000"/>
          <a:stretch/>
        </p:blipFill>
        <p:spPr>
          <a:xfrm>
            <a:off x="2070030" y="1498635"/>
            <a:ext cx="5003939" cy="597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875746-5A14-46C4-8324-7E6D915319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1930" t="26329" r="39457" b="58632"/>
          <a:stretch/>
        </p:blipFill>
        <p:spPr>
          <a:xfrm>
            <a:off x="3164518" y="4260710"/>
            <a:ext cx="1932167" cy="207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294860-8300-43D8-B7CB-A284F7F688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192" t="26998" r="8395" b="59751"/>
          <a:stretch/>
        </p:blipFill>
        <p:spPr>
          <a:xfrm>
            <a:off x="5876014" y="4268661"/>
            <a:ext cx="771277" cy="182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19B06-EC08-4530-9239-7DA05287506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002" t="40346" r="83688" b="44514"/>
          <a:stretch/>
        </p:blipFill>
        <p:spPr>
          <a:xfrm>
            <a:off x="2524537" y="4452730"/>
            <a:ext cx="365761" cy="2089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F34B62-76A3-41AB-A649-FED3B276D7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0620" t="40251" r="3046" b="44883"/>
          <a:stretch/>
        </p:blipFill>
        <p:spPr>
          <a:xfrm>
            <a:off x="5096685" y="4460302"/>
            <a:ext cx="1818156" cy="205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594639-784A-4BA3-AA7E-7F709469E2B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83" t="30981" r="3180" b="56547"/>
          <a:stretch/>
        </p:blipFill>
        <p:spPr>
          <a:xfrm>
            <a:off x="2524537" y="1868557"/>
            <a:ext cx="4390304" cy="148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555C1C-9242-4763-9C29-13A95783A55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0148" t="68608" r="18220" b="12045"/>
          <a:stretch/>
        </p:blipFill>
        <p:spPr>
          <a:xfrm>
            <a:off x="4079020" y="2660043"/>
            <a:ext cx="2083242" cy="125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87988C-85FE-4BBC-842E-8797E4C1183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354" t="42582" r="66392" b="45508"/>
          <a:stretch/>
        </p:blipFill>
        <p:spPr>
          <a:xfrm>
            <a:off x="2582727" y="3558747"/>
            <a:ext cx="1163581" cy="1631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724FFE-8FE3-42B7-BCE2-4A758D52105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0043" t="28351" r="2012" b="57973"/>
          <a:stretch/>
        </p:blipFill>
        <p:spPr>
          <a:xfrm>
            <a:off x="6575729" y="3371353"/>
            <a:ext cx="397565" cy="18739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2997CD7-9F61-4277-BE5E-58DD075D9CD3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VALORACIONES</a:t>
            </a:r>
          </a:p>
        </p:txBody>
      </p:sp>
    </p:spTree>
    <p:extLst>
      <p:ext uri="{BB962C8B-B14F-4D97-AF65-F5344CB8AC3E}">
        <p14:creationId xmlns:p14="http://schemas.microsoft.com/office/powerpoint/2010/main" val="420852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0"/>
          <p:cNvSpPr txBox="1">
            <a:spLocks noGrp="1"/>
          </p:cNvSpPr>
          <p:nvPr>
            <p:ph type="ctrTitle"/>
          </p:nvPr>
        </p:nvSpPr>
        <p:spPr>
          <a:xfrm>
            <a:off x="1250700" y="2049484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u="sng" dirty="0">
                <a:latin typeface="Roboto Condensed Light" panose="020B0604020202020204" charset="0"/>
                <a:ea typeface="Roboto Condensed Light" panose="020B0604020202020204" charset="0"/>
              </a:rPr>
              <a:t>SOLU</a:t>
            </a:r>
            <a:r>
              <a:rPr lang="es-ES" b="1" u="sng" dirty="0">
                <a:latin typeface="Roboto Condensed Light" panose="020B0604020202020204" charset="0"/>
                <a:ea typeface="Roboto Condensed Light" panose="020B0604020202020204" charset="0"/>
              </a:rPr>
              <a:t>CIÓN</a:t>
            </a:r>
            <a:endParaRPr b="1" u="sng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52"/>
          <p:cNvGrpSpPr/>
          <p:nvPr/>
        </p:nvGrpSpPr>
        <p:grpSpPr>
          <a:xfrm>
            <a:off x="670042" y="1406771"/>
            <a:ext cx="7819817" cy="3509342"/>
            <a:chOff x="1620770" y="1535775"/>
            <a:chExt cx="6331980" cy="2841637"/>
          </a:xfrm>
        </p:grpSpPr>
        <p:grpSp>
          <p:nvGrpSpPr>
            <p:cNvPr id="430" name="Google Shape;430;p52"/>
            <p:cNvGrpSpPr/>
            <p:nvPr/>
          </p:nvGrpSpPr>
          <p:grpSpPr>
            <a:xfrm>
              <a:off x="1620770" y="1535775"/>
              <a:ext cx="6331980" cy="2841637"/>
              <a:chOff x="1620770" y="1535775"/>
              <a:chExt cx="6331980" cy="2841637"/>
            </a:xfrm>
          </p:grpSpPr>
          <p:sp>
            <p:nvSpPr>
              <p:cNvPr id="431" name="Google Shape;431;p52"/>
              <p:cNvSpPr/>
              <p:nvPr/>
            </p:nvSpPr>
            <p:spPr>
              <a:xfrm rot="5400000">
                <a:off x="2216197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49" y="13846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52"/>
              <p:cNvSpPr/>
              <p:nvPr/>
            </p:nvSpPr>
            <p:spPr>
              <a:xfrm rot="5400000">
                <a:off x="3623309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52"/>
              <p:cNvSpPr/>
              <p:nvPr/>
            </p:nvSpPr>
            <p:spPr>
              <a:xfrm rot="5400000">
                <a:off x="4327220" y="2862539"/>
                <a:ext cx="1622646" cy="1407100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2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52"/>
              <p:cNvSpPr/>
              <p:nvPr/>
            </p:nvSpPr>
            <p:spPr>
              <a:xfrm rot="5400000">
                <a:off x="1513022" y="2862513"/>
                <a:ext cx="1622646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3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52"/>
              <p:cNvSpPr/>
              <p:nvPr/>
            </p:nvSpPr>
            <p:spPr>
              <a:xfrm rot="5400000">
                <a:off x="2920134" y="2862513"/>
                <a:ext cx="1622646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52"/>
              <p:cNvSpPr/>
              <p:nvPr/>
            </p:nvSpPr>
            <p:spPr>
              <a:xfrm rot="5400000">
                <a:off x="5033267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52"/>
              <p:cNvSpPr/>
              <p:nvPr/>
            </p:nvSpPr>
            <p:spPr>
              <a:xfrm rot="5400000">
                <a:off x="5737178" y="2862539"/>
                <a:ext cx="1622646" cy="1407100"/>
              </a:xfrm>
              <a:custGeom>
                <a:avLst/>
                <a:gdLst/>
                <a:ahLst/>
                <a:cxnLst/>
                <a:rect l="l" t="t" r="r" b="b"/>
                <a:pathLst>
                  <a:path w="31934" h="27692" extrusionOk="0">
                    <a:moveTo>
                      <a:pt x="7959" y="0"/>
                    </a:moveTo>
                    <a:lnTo>
                      <a:pt x="1" y="13846"/>
                    </a:lnTo>
                    <a:lnTo>
                      <a:pt x="7959" y="27692"/>
                    </a:lnTo>
                    <a:lnTo>
                      <a:pt x="23991" y="27692"/>
                    </a:lnTo>
                    <a:lnTo>
                      <a:pt x="31934" y="13846"/>
                    </a:lnTo>
                    <a:lnTo>
                      <a:pt x="239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52"/>
              <p:cNvSpPr/>
              <p:nvPr/>
            </p:nvSpPr>
            <p:spPr>
              <a:xfrm rot="5400000">
                <a:off x="6437471" y="1643904"/>
                <a:ext cx="1623409" cy="1407151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9" name="Google Shape;439;p52"/>
            <p:cNvGrpSpPr/>
            <p:nvPr/>
          </p:nvGrpSpPr>
          <p:grpSpPr>
            <a:xfrm>
              <a:off x="2858050" y="2188240"/>
              <a:ext cx="3809844" cy="1568468"/>
              <a:chOff x="2858050" y="2188240"/>
              <a:chExt cx="3809844" cy="1568468"/>
            </a:xfrm>
          </p:grpSpPr>
          <p:sp>
            <p:nvSpPr>
              <p:cNvPr id="440" name="Google Shape;440;p52"/>
              <p:cNvSpPr/>
              <p:nvPr/>
            </p:nvSpPr>
            <p:spPr>
              <a:xfrm>
                <a:off x="2858050" y="2188240"/>
                <a:ext cx="339703" cy="318469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8118" extrusionOk="0">
                    <a:moveTo>
                      <a:pt x="17628" y="1133"/>
                    </a:moveTo>
                    <a:cubicBezTo>
                      <a:pt x="17939" y="1133"/>
                      <a:pt x="18193" y="1387"/>
                      <a:pt x="18193" y="1701"/>
                    </a:cubicBezTo>
                    <a:lnTo>
                      <a:pt x="18193" y="11324"/>
                    </a:lnTo>
                    <a:lnTo>
                      <a:pt x="1133" y="11324"/>
                    </a:lnTo>
                    <a:lnTo>
                      <a:pt x="1133" y="1701"/>
                    </a:lnTo>
                    <a:cubicBezTo>
                      <a:pt x="1133" y="1387"/>
                      <a:pt x="1387" y="1133"/>
                      <a:pt x="1701" y="1133"/>
                    </a:cubicBezTo>
                    <a:close/>
                    <a:moveTo>
                      <a:pt x="18193" y="12456"/>
                    </a:moveTo>
                    <a:lnTo>
                      <a:pt x="18193" y="13024"/>
                    </a:lnTo>
                    <a:cubicBezTo>
                      <a:pt x="18193" y="13335"/>
                      <a:pt x="17939" y="13588"/>
                      <a:pt x="17628" y="13588"/>
                    </a:cubicBezTo>
                    <a:lnTo>
                      <a:pt x="1701" y="13588"/>
                    </a:lnTo>
                    <a:cubicBezTo>
                      <a:pt x="1387" y="13588"/>
                      <a:pt x="1133" y="13335"/>
                      <a:pt x="1133" y="13024"/>
                    </a:cubicBezTo>
                    <a:lnTo>
                      <a:pt x="1133" y="12456"/>
                    </a:lnTo>
                    <a:close/>
                    <a:moveTo>
                      <a:pt x="11520" y="14720"/>
                    </a:moveTo>
                    <a:lnTo>
                      <a:pt x="12275" y="16985"/>
                    </a:lnTo>
                    <a:lnTo>
                      <a:pt x="7051" y="16985"/>
                    </a:lnTo>
                    <a:lnTo>
                      <a:pt x="7806" y="14720"/>
                    </a:lnTo>
                    <a:close/>
                    <a:moveTo>
                      <a:pt x="1701" y="1"/>
                    </a:moveTo>
                    <a:cubicBezTo>
                      <a:pt x="762" y="1"/>
                      <a:pt x="1" y="762"/>
                      <a:pt x="1" y="1701"/>
                    </a:cubicBezTo>
                    <a:lnTo>
                      <a:pt x="1" y="13024"/>
                    </a:lnTo>
                    <a:cubicBezTo>
                      <a:pt x="1" y="13960"/>
                      <a:pt x="762" y="14720"/>
                      <a:pt x="1701" y="14720"/>
                    </a:cubicBezTo>
                    <a:lnTo>
                      <a:pt x="6614" y="14720"/>
                    </a:lnTo>
                    <a:lnTo>
                      <a:pt x="5859" y="16985"/>
                    </a:lnTo>
                    <a:lnTo>
                      <a:pt x="4002" y="16985"/>
                    </a:lnTo>
                    <a:cubicBezTo>
                      <a:pt x="3688" y="16985"/>
                      <a:pt x="3437" y="17239"/>
                      <a:pt x="3437" y="17553"/>
                    </a:cubicBezTo>
                    <a:cubicBezTo>
                      <a:pt x="3437" y="17864"/>
                      <a:pt x="3688" y="18117"/>
                      <a:pt x="4002" y="18117"/>
                    </a:cubicBezTo>
                    <a:lnTo>
                      <a:pt x="15325" y="18117"/>
                    </a:lnTo>
                    <a:cubicBezTo>
                      <a:pt x="15639" y="18117"/>
                      <a:pt x="15889" y="17864"/>
                      <a:pt x="15889" y="17553"/>
                    </a:cubicBezTo>
                    <a:cubicBezTo>
                      <a:pt x="15889" y="17239"/>
                      <a:pt x="15639" y="16985"/>
                      <a:pt x="15325" y="16985"/>
                    </a:cubicBezTo>
                    <a:lnTo>
                      <a:pt x="13468" y="16985"/>
                    </a:lnTo>
                    <a:lnTo>
                      <a:pt x="12713" y="14720"/>
                    </a:lnTo>
                    <a:lnTo>
                      <a:pt x="17628" y="14720"/>
                    </a:lnTo>
                    <a:cubicBezTo>
                      <a:pt x="18565" y="14720"/>
                      <a:pt x="19325" y="13960"/>
                      <a:pt x="19325" y="13024"/>
                    </a:cubicBezTo>
                    <a:lnTo>
                      <a:pt x="19325" y="1701"/>
                    </a:lnTo>
                    <a:cubicBezTo>
                      <a:pt x="19325" y="762"/>
                      <a:pt x="18565" y="1"/>
                      <a:pt x="176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grpSp>
            <p:nvGrpSpPr>
              <p:cNvPr id="441" name="Google Shape;441;p52"/>
              <p:cNvGrpSpPr/>
              <p:nvPr/>
            </p:nvGrpSpPr>
            <p:grpSpPr>
              <a:xfrm>
                <a:off x="5681293" y="2202615"/>
                <a:ext cx="327823" cy="289720"/>
                <a:chOff x="-3137650" y="2787000"/>
                <a:chExt cx="291450" cy="257575"/>
              </a:xfrm>
            </p:grpSpPr>
            <p:sp>
              <p:nvSpPr>
                <p:cNvPr id="442" name="Google Shape;442;p52"/>
                <p:cNvSpPr/>
                <p:nvPr/>
              </p:nvSpPr>
              <p:spPr>
                <a:xfrm>
                  <a:off x="-3137650" y="2787000"/>
                  <a:ext cx="291450" cy="25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" h="10303" extrusionOk="0">
                      <a:moveTo>
                        <a:pt x="10618" y="693"/>
                      </a:moveTo>
                      <a:cubicBezTo>
                        <a:pt x="10807" y="693"/>
                        <a:pt x="10964" y="851"/>
                        <a:pt x="10964" y="1040"/>
                      </a:cubicBezTo>
                      <a:lnTo>
                        <a:pt x="10964" y="2741"/>
                      </a:lnTo>
                      <a:lnTo>
                        <a:pt x="662" y="2741"/>
                      </a:lnTo>
                      <a:lnTo>
                        <a:pt x="662" y="1040"/>
                      </a:lnTo>
                      <a:cubicBezTo>
                        <a:pt x="662" y="851"/>
                        <a:pt x="820" y="693"/>
                        <a:pt x="1009" y="693"/>
                      </a:cubicBezTo>
                      <a:close/>
                      <a:moveTo>
                        <a:pt x="10996" y="3403"/>
                      </a:moveTo>
                      <a:lnTo>
                        <a:pt x="10996" y="9231"/>
                      </a:lnTo>
                      <a:cubicBezTo>
                        <a:pt x="10964" y="9420"/>
                        <a:pt x="10838" y="9578"/>
                        <a:pt x="10618" y="9578"/>
                      </a:cubicBezTo>
                      <a:lnTo>
                        <a:pt x="1009" y="9578"/>
                      </a:lnTo>
                      <a:cubicBezTo>
                        <a:pt x="820" y="9578"/>
                        <a:pt x="662" y="9420"/>
                        <a:pt x="662" y="9231"/>
                      </a:cubicBezTo>
                      <a:lnTo>
                        <a:pt x="662" y="3403"/>
                      </a:lnTo>
                      <a:close/>
                      <a:moveTo>
                        <a:pt x="1009" y="0"/>
                      </a:moveTo>
                      <a:cubicBezTo>
                        <a:pt x="473" y="0"/>
                        <a:pt x="1" y="473"/>
                        <a:pt x="1" y="1040"/>
                      </a:cubicBezTo>
                      <a:lnTo>
                        <a:pt x="1" y="9263"/>
                      </a:lnTo>
                      <a:cubicBezTo>
                        <a:pt x="1" y="9830"/>
                        <a:pt x="473" y="10302"/>
                        <a:pt x="1009" y="10302"/>
                      </a:cubicBezTo>
                      <a:lnTo>
                        <a:pt x="10618" y="10302"/>
                      </a:lnTo>
                      <a:cubicBezTo>
                        <a:pt x="11185" y="10302"/>
                        <a:pt x="11658" y="9830"/>
                        <a:pt x="11658" y="9263"/>
                      </a:cubicBezTo>
                      <a:lnTo>
                        <a:pt x="11658" y="1040"/>
                      </a:lnTo>
                      <a:cubicBezTo>
                        <a:pt x="11658" y="441"/>
                        <a:pt x="11217" y="0"/>
                        <a:pt x="106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52"/>
                <p:cNvSpPr/>
                <p:nvPr/>
              </p:nvSpPr>
              <p:spPr>
                <a:xfrm>
                  <a:off x="-3104575" y="2820875"/>
                  <a:ext cx="181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694" extrusionOk="0">
                      <a:moveTo>
                        <a:pt x="348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1" y="536"/>
                        <a:pt x="158" y="693"/>
                        <a:pt x="348" y="693"/>
                      </a:cubicBezTo>
                      <a:cubicBezTo>
                        <a:pt x="568" y="693"/>
                        <a:pt x="726" y="536"/>
                        <a:pt x="726" y="347"/>
                      </a:cubicBezTo>
                      <a:cubicBezTo>
                        <a:pt x="726" y="158"/>
                        <a:pt x="568" y="0"/>
                        <a:pt x="3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52"/>
                <p:cNvSpPr/>
                <p:nvPr/>
              </p:nvSpPr>
              <p:spPr>
                <a:xfrm>
                  <a:off x="-306990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52"/>
                <p:cNvSpPr/>
                <p:nvPr/>
              </p:nvSpPr>
              <p:spPr>
                <a:xfrm>
                  <a:off x="-3035250" y="2820875"/>
                  <a:ext cx="17350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694" extrusionOk="0">
                      <a:moveTo>
                        <a:pt x="347" y="0"/>
                      </a:moveTo>
                      <a:cubicBezTo>
                        <a:pt x="158" y="0"/>
                        <a:pt x="0" y="158"/>
                        <a:pt x="0" y="347"/>
                      </a:cubicBezTo>
                      <a:cubicBezTo>
                        <a:pt x="0" y="536"/>
                        <a:pt x="158" y="693"/>
                        <a:pt x="347" y="693"/>
                      </a:cubicBezTo>
                      <a:cubicBezTo>
                        <a:pt x="536" y="693"/>
                        <a:pt x="693" y="536"/>
                        <a:pt x="693" y="347"/>
                      </a:cubicBezTo>
                      <a:cubicBezTo>
                        <a:pt x="693" y="158"/>
                        <a:pt x="536" y="0"/>
                        <a:pt x="3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52"/>
                <p:cNvSpPr/>
                <p:nvPr/>
              </p:nvSpPr>
              <p:spPr>
                <a:xfrm>
                  <a:off x="-3002175" y="2820875"/>
                  <a:ext cx="121325" cy="1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694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cubicBezTo>
                        <a:pt x="32" y="536"/>
                        <a:pt x="190" y="693"/>
                        <a:pt x="347" y="693"/>
                      </a:cubicBezTo>
                      <a:lnTo>
                        <a:pt x="4506" y="693"/>
                      </a:lnTo>
                      <a:cubicBezTo>
                        <a:pt x="4695" y="693"/>
                        <a:pt x="4852" y="536"/>
                        <a:pt x="4852" y="347"/>
                      </a:cubicBezTo>
                      <a:cubicBezTo>
                        <a:pt x="4852" y="158"/>
                        <a:pt x="4695" y="0"/>
                        <a:pt x="450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52"/>
                <p:cNvSpPr/>
                <p:nvPr/>
              </p:nvSpPr>
              <p:spPr>
                <a:xfrm>
                  <a:off x="-2948625" y="2907300"/>
                  <a:ext cx="5202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" h="3412" extrusionOk="0">
                      <a:moveTo>
                        <a:pt x="347" y="1"/>
                      </a:moveTo>
                      <a:cubicBezTo>
                        <a:pt x="261" y="1"/>
                        <a:pt x="174" y="24"/>
                        <a:pt x="127" y="72"/>
                      </a:cubicBezTo>
                      <a:cubicBezTo>
                        <a:pt x="1" y="198"/>
                        <a:pt x="1" y="450"/>
                        <a:pt x="127" y="544"/>
                      </a:cubicBezTo>
                      <a:lnTo>
                        <a:pt x="1261" y="1710"/>
                      </a:lnTo>
                      <a:lnTo>
                        <a:pt x="127" y="2844"/>
                      </a:lnTo>
                      <a:cubicBezTo>
                        <a:pt x="1" y="2970"/>
                        <a:pt x="1" y="3191"/>
                        <a:pt x="127" y="3317"/>
                      </a:cubicBezTo>
                      <a:cubicBezTo>
                        <a:pt x="174" y="3380"/>
                        <a:pt x="261" y="3411"/>
                        <a:pt x="347" y="3411"/>
                      </a:cubicBezTo>
                      <a:cubicBezTo>
                        <a:pt x="434" y="3411"/>
                        <a:pt x="521" y="3380"/>
                        <a:pt x="568" y="3317"/>
                      </a:cubicBezTo>
                      <a:lnTo>
                        <a:pt x="1954" y="1930"/>
                      </a:lnTo>
                      <a:cubicBezTo>
                        <a:pt x="2080" y="1804"/>
                        <a:pt x="2080" y="1584"/>
                        <a:pt x="1954" y="1458"/>
                      </a:cubicBezTo>
                      <a:lnTo>
                        <a:pt x="568" y="72"/>
                      </a:lnTo>
                      <a:cubicBezTo>
                        <a:pt x="521" y="24"/>
                        <a:pt x="434" y="1"/>
                        <a:pt x="3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52"/>
                <p:cNvSpPr/>
                <p:nvPr/>
              </p:nvSpPr>
              <p:spPr>
                <a:xfrm>
                  <a:off x="-3088025" y="2907300"/>
                  <a:ext cx="53575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3" h="3412" extrusionOk="0">
                      <a:moveTo>
                        <a:pt x="1749" y="1"/>
                      </a:moveTo>
                      <a:cubicBezTo>
                        <a:pt x="1662" y="1"/>
                        <a:pt x="1576" y="24"/>
                        <a:pt x="1513" y="72"/>
                      </a:cubicBezTo>
                      <a:lnTo>
                        <a:pt x="127" y="1458"/>
                      </a:lnTo>
                      <a:cubicBezTo>
                        <a:pt x="1" y="1584"/>
                        <a:pt x="1" y="1804"/>
                        <a:pt x="127" y="1930"/>
                      </a:cubicBezTo>
                      <a:lnTo>
                        <a:pt x="1513" y="3317"/>
                      </a:lnTo>
                      <a:cubicBezTo>
                        <a:pt x="1576" y="3380"/>
                        <a:pt x="1662" y="3411"/>
                        <a:pt x="1749" y="3411"/>
                      </a:cubicBezTo>
                      <a:cubicBezTo>
                        <a:pt x="1836" y="3411"/>
                        <a:pt x="1922" y="3380"/>
                        <a:pt x="1985" y="3317"/>
                      </a:cubicBezTo>
                      <a:cubicBezTo>
                        <a:pt x="2111" y="3191"/>
                        <a:pt x="2111" y="2970"/>
                        <a:pt x="1985" y="2844"/>
                      </a:cubicBezTo>
                      <a:lnTo>
                        <a:pt x="851" y="1710"/>
                      </a:lnTo>
                      <a:lnTo>
                        <a:pt x="1985" y="544"/>
                      </a:lnTo>
                      <a:cubicBezTo>
                        <a:pt x="2143" y="450"/>
                        <a:pt x="2143" y="198"/>
                        <a:pt x="1985" y="72"/>
                      </a:cubicBezTo>
                      <a:cubicBezTo>
                        <a:pt x="1922" y="24"/>
                        <a:pt x="1836" y="1"/>
                        <a:pt x="174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52"/>
                <p:cNvSpPr/>
                <p:nvPr/>
              </p:nvSpPr>
              <p:spPr>
                <a:xfrm>
                  <a:off x="-3019500" y="2888975"/>
                  <a:ext cx="54375" cy="11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4776" extrusionOk="0">
                      <a:moveTo>
                        <a:pt x="1778" y="0"/>
                      </a:moveTo>
                      <a:cubicBezTo>
                        <a:pt x="1617" y="0"/>
                        <a:pt x="1501" y="108"/>
                        <a:pt x="1450" y="237"/>
                      </a:cubicBezTo>
                      <a:lnTo>
                        <a:pt x="63" y="4333"/>
                      </a:lnTo>
                      <a:cubicBezTo>
                        <a:pt x="0" y="4522"/>
                        <a:pt x="95" y="4680"/>
                        <a:pt x="253" y="4743"/>
                      </a:cubicBezTo>
                      <a:cubicBezTo>
                        <a:pt x="305" y="4765"/>
                        <a:pt x="354" y="4775"/>
                        <a:pt x="399" y="4775"/>
                      </a:cubicBezTo>
                      <a:cubicBezTo>
                        <a:pt x="543" y="4775"/>
                        <a:pt x="646" y="4674"/>
                        <a:pt x="694" y="4554"/>
                      </a:cubicBezTo>
                      <a:lnTo>
                        <a:pt x="2080" y="458"/>
                      </a:lnTo>
                      <a:cubicBezTo>
                        <a:pt x="2174" y="300"/>
                        <a:pt x="2048" y="111"/>
                        <a:pt x="1891" y="17"/>
                      </a:cubicBezTo>
                      <a:cubicBezTo>
                        <a:pt x="1851" y="6"/>
                        <a:pt x="1813" y="0"/>
                        <a:pt x="17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0" name="Google Shape;450;p52"/>
              <p:cNvSpPr/>
              <p:nvPr/>
            </p:nvSpPr>
            <p:spPr>
              <a:xfrm>
                <a:off x="3546624" y="3358370"/>
                <a:ext cx="375812" cy="398338"/>
              </a:xfrm>
              <a:custGeom>
                <a:avLst/>
                <a:gdLst/>
                <a:ahLst/>
                <a:cxnLst/>
                <a:rect l="l" t="t" r="r" b="b"/>
                <a:pathLst>
                  <a:path w="11059" h="11721" extrusionOk="0">
                    <a:moveTo>
                      <a:pt x="1418" y="693"/>
                    </a:moveTo>
                    <a:lnTo>
                      <a:pt x="1418" y="1387"/>
                    </a:lnTo>
                    <a:lnTo>
                      <a:pt x="725" y="1387"/>
                    </a:lnTo>
                    <a:lnTo>
                      <a:pt x="725" y="693"/>
                    </a:lnTo>
                    <a:close/>
                    <a:moveTo>
                      <a:pt x="9011" y="693"/>
                    </a:moveTo>
                    <a:lnTo>
                      <a:pt x="9011" y="1387"/>
                    </a:lnTo>
                    <a:lnTo>
                      <a:pt x="8349" y="1387"/>
                    </a:lnTo>
                    <a:lnTo>
                      <a:pt x="8349" y="693"/>
                    </a:lnTo>
                    <a:close/>
                    <a:moveTo>
                      <a:pt x="7656" y="1324"/>
                    </a:moveTo>
                    <a:lnTo>
                      <a:pt x="7656" y="1670"/>
                    </a:lnTo>
                    <a:cubicBezTo>
                      <a:pt x="7656" y="1891"/>
                      <a:pt x="7813" y="2048"/>
                      <a:pt x="8034" y="2048"/>
                    </a:cubicBezTo>
                    <a:lnTo>
                      <a:pt x="8381" y="2048"/>
                    </a:lnTo>
                    <a:lnTo>
                      <a:pt x="8381" y="4222"/>
                    </a:lnTo>
                    <a:cubicBezTo>
                      <a:pt x="8255" y="4253"/>
                      <a:pt x="8160" y="4316"/>
                      <a:pt x="8034" y="4411"/>
                    </a:cubicBezTo>
                    <a:cubicBezTo>
                      <a:pt x="7845" y="4243"/>
                      <a:pt x="7614" y="4159"/>
                      <a:pt x="7369" y="4159"/>
                    </a:cubicBezTo>
                    <a:cubicBezTo>
                      <a:pt x="7246" y="4159"/>
                      <a:pt x="7120" y="4180"/>
                      <a:pt x="6994" y="4222"/>
                    </a:cubicBezTo>
                    <a:lnTo>
                      <a:pt x="6994" y="3088"/>
                    </a:lnTo>
                    <a:cubicBezTo>
                      <a:pt x="6994" y="2552"/>
                      <a:pt x="6522" y="2080"/>
                      <a:pt x="5986" y="2080"/>
                    </a:cubicBezTo>
                    <a:cubicBezTo>
                      <a:pt x="5419" y="2080"/>
                      <a:pt x="4947" y="2552"/>
                      <a:pt x="4947" y="3088"/>
                    </a:cubicBezTo>
                    <a:lnTo>
                      <a:pt x="4947" y="6459"/>
                    </a:lnTo>
                    <a:lnTo>
                      <a:pt x="4789" y="6301"/>
                    </a:lnTo>
                    <a:cubicBezTo>
                      <a:pt x="4600" y="6097"/>
                      <a:pt x="4340" y="5994"/>
                      <a:pt x="4076" y="5994"/>
                    </a:cubicBezTo>
                    <a:cubicBezTo>
                      <a:pt x="3812" y="5994"/>
                      <a:pt x="3545" y="6097"/>
                      <a:pt x="3340" y="6301"/>
                    </a:cubicBezTo>
                    <a:cubicBezTo>
                      <a:pt x="2962" y="6679"/>
                      <a:pt x="2962" y="7341"/>
                      <a:pt x="3340" y="7751"/>
                    </a:cubicBezTo>
                    <a:lnTo>
                      <a:pt x="3812" y="8223"/>
                    </a:lnTo>
                    <a:lnTo>
                      <a:pt x="2111" y="8223"/>
                    </a:lnTo>
                    <a:lnTo>
                      <a:pt x="2111" y="7908"/>
                    </a:lnTo>
                    <a:cubicBezTo>
                      <a:pt x="2111" y="7719"/>
                      <a:pt x="1954" y="7561"/>
                      <a:pt x="1765" y="7561"/>
                    </a:cubicBezTo>
                    <a:lnTo>
                      <a:pt x="1418" y="7561"/>
                    </a:lnTo>
                    <a:lnTo>
                      <a:pt x="1418" y="2048"/>
                    </a:lnTo>
                    <a:lnTo>
                      <a:pt x="1765" y="2048"/>
                    </a:lnTo>
                    <a:cubicBezTo>
                      <a:pt x="1954" y="2048"/>
                      <a:pt x="2111" y="1891"/>
                      <a:pt x="2111" y="1670"/>
                    </a:cubicBezTo>
                    <a:lnTo>
                      <a:pt x="2111" y="1324"/>
                    </a:lnTo>
                    <a:close/>
                    <a:moveTo>
                      <a:pt x="1418" y="8255"/>
                    </a:moveTo>
                    <a:lnTo>
                      <a:pt x="1418" y="8948"/>
                    </a:lnTo>
                    <a:lnTo>
                      <a:pt x="725" y="8948"/>
                    </a:lnTo>
                    <a:lnTo>
                      <a:pt x="725" y="8255"/>
                    </a:lnTo>
                    <a:close/>
                    <a:moveTo>
                      <a:pt x="5955" y="2836"/>
                    </a:moveTo>
                    <a:cubicBezTo>
                      <a:pt x="6144" y="2836"/>
                      <a:pt x="6301" y="2993"/>
                      <a:pt x="6301" y="3182"/>
                    </a:cubicBezTo>
                    <a:lnTo>
                      <a:pt x="6301" y="6616"/>
                    </a:lnTo>
                    <a:cubicBezTo>
                      <a:pt x="6301" y="6805"/>
                      <a:pt x="6459" y="6963"/>
                      <a:pt x="6648" y="6963"/>
                    </a:cubicBezTo>
                    <a:cubicBezTo>
                      <a:pt x="6837" y="6963"/>
                      <a:pt x="6994" y="6805"/>
                      <a:pt x="6994" y="6616"/>
                    </a:cubicBezTo>
                    <a:lnTo>
                      <a:pt x="6994" y="5230"/>
                    </a:lnTo>
                    <a:cubicBezTo>
                      <a:pt x="6994" y="5041"/>
                      <a:pt x="7152" y="4884"/>
                      <a:pt x="7372" y="4884"/>
                    </a:cubicBezTo>
                    <a:cubicBezTo>
                      <a:pt x="7561" y="4884"/>
                      <a:pt x="7719" y="5041"/>
                      <a:pt x="7719" y="5230"/>
                    </a:cubicBezTo>
                    <a:lnTo>
                      <a:pt x="7719" y="6616"/>
                    </a:lnTo>
                    <a:cubicBezTo>
                      <a:pt x="7719" y="6805"/>
                      <a:pt x="7876" y="6963"/>
                      <a:pt x="8066" y="6963"/>
                    </a:cubicBezTo>
                    <a:cubicBezTo>
                      <a:pt x="8255" y="6963"/>
                      <a:pt x="8412" y="6805"/>
                      <a:pt x="8412" y="6616"/>
                    </a:cubicBezTo>
                    <a:lnTo>
                      <a:pt x="8412" y="5230"/>
                    </a:lnTo>
                    <a:cubicBezTo>
                      <a:pt x="8412" y="5041"/>
                      <a:pt x="8570" y="4884"/>
                      <a:pt x="8790" y="4884"/>
                    </a:cubicBezTo>
                    <a:cubicBezTo>
                      <a:pt x="8979" y="4884"/>
                      <a:pt x="9137" y="5041"/>
                      <a:pt x="9137" y="5230"/>
                    </a:cubicBezTo>
                    <a:lnTo>
                      <a:pt x="9137" y="6616"/>
                    </a:lnTo>
                    <a:cubicBezTo>
                      <a:pt x="9137" y="6805"/>
                      <a:pt x="9294" y="6963"/>
                      <a:pt x="9483" y="6963"/>
                    </a:cubicBezTo>
                    <a:cubicBezTo>
                      <a:pt x="9672" y="6963"/>
                      <a:pt x="9830" y="6805"/>
                      <a:pt x="9830" y="6616"/>
                    </a:cubicBezTo>
                    <a:lnTo>
                      <a:pt x="9830" y="5955"/>
                    </a:lnTo>
                    <a:cubicBezTo>
                      <a:pt x="9704" y="5703"/>
                      <a:pt x="9861" y="5545"/>
                      <a:pt x="10019" y="5545"/>
                    </a:cubicBezTo>
                    <a:cubicBezTo>
                      <a:pt x="10239" y="5545"/>
                      <a:pt x="10397" y="5703"/>
                      <a:pt x="10397" y="5892"/>
                    </a:cubicBezTo>
                    <a:lnTo>
                      <a:pt x="10397" y="7057"/>
                    </a:lnTo>
                    <a:cubicBezTo>
                      <a:pt x="10397" y="8003"/>
                      <a:pt x="10176" y="8885"/>
                      <a:pt x="9830" y="9672"/>
                    </a:cubicBezTo>
                    <a:lnTo>
                      <a:pt x="6144" y="9672"/>
                    </a:lnTo>
                    <a:lnTo>
                      <a:pt x="3812" y="7372"/>
                    </a:lnTo>
                    <a:cubicBezTo>
                      <a:pt x="3686" y="7246"/>
                      <a:pt x="3686" y="6994"/>
                      <a:pt x="3812" y="6900"/>
                    </a:cubicBezTo>
                    <a:cubicBezTo>
                      <a:pt x="3875" y="6837"/>
                      <a:pt x="3962" y="6805"/>
                      <a:pt x="4049" y="6805"/>
                    </a:cubicBezTo>
                    <a:cubicBezTo>
                      <a:pt x="4135" y="6805"/>
                      <a:pt x="4222" y="6837"/>
                      <a:pt x="4285" y="6900"/>
                    </a:cubicBezTo>
                    <a:lnTo>
                      <a:pt x="5010" y="7593"/>
                    </a:lnTo>
                    <a:cubicBezTo>
                      <a:pt x="5075" y="7659"/>
                      <a:pt x="5163" y="7690"/>
                      <a:pt x="5251" y="7690"/>
                    </a:cubicBezTo>
                    <a:cubicBezTo>
                      <a:pt x="5415" y="7690"/>
                      <a:pt x="5577" y="7578"/>
                      <a:pt x="5577" y="7372"/>
                    </a:cubicBezTo>
                    <a:lnTo>
                      <a:pt x="5577" y="3182"/>
                    </a:lnTo>
                    <a:cubicBezTo>
                      <a:pt x="5577" y="2993"/>
                      <a:pt x="5734" y="2836"/>
                      <a:pt x="5955" y="2836"/>
                    </a:cubicBezTo>
                    <a:close/>
                    <a:moveTo>
                      <a:pt x="9672" y="10302"/>
                    </a:moveTo>
                    <a:lnTo>
                      <a:pt x="9672" y="10680"/>
                    </a:lnTo>
                    <a:cubicBezTo>
                      <a:pt x="9704" y="10869"/>
                      <a:pt x="9546" y="11027"/>
                      <a:pt x="9357" y="11027"/>
                    </a:cubicBezTo>
                    <a:lnTo>
                      <a:pt x="6616" y="11027"/>
                    </a:lnTo>
                    <a:cubicBezTo>
                      <a:pt x="6396" y="11027"/>
                      <a:pt x="6238" y="10869"/>
                      <a:pt x="6238" y="10680"/>
                    </a:cubicBezTo>
                    <a:lnTo>
                      <a:pt x="6238" y="10302"/>
                    </a:lnTo>
                    <a:close/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733"/>
                    </a:lnTo>
                    <a:cubicBezTo>
                      <a:pt x="0" y="1922"/>
                      <a:pt x="158" y="2080"/>
                      <a:pt x="347" y="2080"/>
                    </a:cubicBezTo>
                    <a:lnTo>
                      <a:pt x="693" y="2080"/>
                    </a:lnTo>
                    <a:lnTo>
                      <a:pt x="693" y="7593"/>
                    </a:lnTo>
                    <a:lnTo>
                      <a:pt x="347" y="7593"/>
                    </a:lnTo>
                    <a:cubicBezTo>
                      <a:pt x="158" y="7593"/>
                      <a:pt x="0" y="7751"/>
                      <a:pt x="0" y="7940"/>
                    </a:cubicBezTo>
                    <a:lnTo>
                      <a:pt x="0" y="9326"/>
                    </a:lnTo>
                    <a:cubicBezTo>
                      <a:pt x="0" y="9515"/>
                      <a:pt x="158" y="9672"/>
                      <a:pt x="347" y="9672"/>
                    </a:cubicBezTo>
                    <a:lnTo>
                      <a:pt x="1733" y="9672"/>
                    </a:lnTo>
                    <a:cubicBezTo>
                      <a:pt x="1922" y="9672"/>
                      <a:pt x="2080" y="9515"/>
                      <a:pt x="2080" y="9326"/>
                    </a:cubicBezTo>
                    <a:lnTo>
                      <a:pt x="2080" y="8979"/>
                    </a:lnTo>
                    <a:lnTo>
                      <a:pt x="4442" y="8979"/>
                    </a:lnTo>
                    <a:lnTo>
                      <a:pt x="5577" y="10113"/>
                    </a:lnTo>
                    <a:lnTo>
                      <a:pt x="5577" y="10712"/>
                    </a:lnTo>
                    <a:cubicBezTo>
                      <a:pt x="5577" y="11248"/>
                      <a:pt x="6049" y="11720"/>
                      <a:pt x="6616" y="11720"/>
                    </a:cubicBezTo>
                    <a:lnTo>
                      <a:pt x="9357" y="11720"/>
                    </a:lnTo>
                    <a:cubicBezTo>
                      <a:pt x="9924" y="11720"/>
                      <a:pt x="10397" y="11248"/>
                      <a:pt x="10397" y="10712"/>
                    </a:cubicBezTo>
                    <a:lnTo>
                      <a:pt x="10397" y="10113"/>
                    </a:lnTo>
                    <a:cubicBezTo>
                      <a:pt x="10806" y="9200"/>
                      <a:pt x="11058" y="8160"/>
                      <a:pt x="11058" y="7026"/>
                    </a:cubicBezTo>
                    <a:lnTo>
                      <a:pt x="11058" y="5892"/>
                    </a:lnTo>
                    <a:cubicBezTo>
                      <a:pt x="11058" y="5325"/>
                      <a:pt x="10617" y="4884"/>
                      <a:pt x="10019" y="4884"/>
                    </a:cubicBezTo>
                    <a:cubicBezTo>
                      <a:pt x="9924" y="4884"/>
                      <a:pt x="9767" y="4915"/>
                      <a:pt x="9641" y="4947"/>
                    </a:cubicBezTo>
                    <a:cubicBezTo>
                      <a:pt x="9546" y="4632"/>
                      <a:pt x="9326" y="4379"/>
                      <a:pt x="9011" y="4253"/>
                    </a:cubicBezTo>
                    <a:lnTo>
                      <a:pt x="9011" y="2080"/>
                    </a:lnTo>
                    <a:lnTo>
                      <a:pt x="9357" y="2080"/>
                    </a:lnTo>
                    <a:cubicBezTo>
                      <a:pt x="9546" y="2080"/>
                      <a:pt x="9735" y="1922"/>
                      <a:pt x="9735" y="1733"/>
                    </a:cubicBezTo>
                    <a:lnTo>
                      <a:pt x="9735" y="347"/>
                    </a:lnTo>
                    <a:cubicBezTo>
                      <a:pt x="9735" y="158"/>
                      <a:pt x="9546" y="0"/>
                      <a:pt x="9357" y="0"/>
                    </a:cubicBezTo>
                    <a:lnTo>
                      <a:pt x="7971" y="0"/>
                    </a:lnTo>
                    <a:cubicBezTo>
                      <a:pt x="7782" y="0"/>
                      <a:pt x="7624" y="158"/>
                      <a:pt x="7624" y="347"/>
                    </a:cubicBezTo>
                    <a:lnTo>
                      <a:pt x="7624" y="693"/>
                    </a:lnTo>
                    <a:lnTo>
                      <a:pt x="2080" y="693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52"/>
              <p:cNvSpPr/>
              <p:nvPr/>
            </p:nvSpPr>
            <p:spPr>
              <a:xfrm>
                <a:off x="6387845" y="3311663"/>
                <a:ext cx="280049" cy="398309"/>
              </a:xfrm>
              <a:custGeom>
                <a:avLst/>
                <a:gdLst/>
                <a:ahLst/>
                <a:cxnLst/>
                <a:rect l="l" t="t" r="r" b="b"/>
                <a:pathLst>
                  <a:path w="13588" h="19326" extrusionOk="0">
                    <a:moveTo>
                      <a:pt x="11891" y="1133"/>
                    </a:moveTo>
                    <a:cubicBezTo>
                      <a:pt x="12202" y="1133"/>
                      <a:pt x="12455" y="1387"/>
                      <a:pt x="12455" y="1701"/>
                    </a:cubicBezTo>
                    <a:lnTo>
                      <a:pt x="12455" y="2265"/>
                    </a:lnTo>
                    <a:lnTo>
                      <a:pt x="1132" y="2265"/>
                    </a:lnTo>
                    <a:lnTo>
                      <a:pt x="1132" y="1701"/>
                    </a:lnTo>
                    <a:cubicBezTo>
                      <a:pt x="1132" y="1387"/>
                      <a:pt x="1386" y="1133"/>
                      <a:pt x="1700" y="1133"/>
                    </a:cubicBezTo>
                    <a:close/>
                    <a:moveTo>
                      <a:pt x="12455" y="3398"/>
                    </a:moveTo>
                    <a:lnTo>
                      <a:pt x="12455" y="14796"/>
                    </a:lnTo>
                    <a:lnTo>
                      <a:pt x="1132" y="14796"/>
                    </a:lnTo>
                    <a:lnTo>
                      <a:pt x="1132" y="3398"/>
                    </a:lnTo>
                    <a:close/>
                    <a:moveTo>
                      <a:pt x="12455" y="15928"/>
                    </a:moveTo>
                    <a:lnTo>
                      <a:pt x="12455" y="17628"/>
                    </a:lnTo>
                    <a:cubicBezTo>
                      <a:pt x="12455" y="17939"/>
                      <a:pt x="12202" y="18193"/>
                      <a:pt x="11891" y="18193"/>
                    </a:cubicBezTo>
                    <a:lnTo>
                      <a:pt x="1700" y="18193"/>
                    </a:lnTo>
                    <a:cubicBezTo>
                      <a:pt x="1386" y="18193"/>
                      <a:pt x="1132" y="17939"/>
                      <a:pt x="1132" y="17628"/>
                    </a:cubicBezTo>
                    <a:lnTo>
                      <a:pt x="1132" y="15928"/>
                    </a:lnTo>
                    <a:close/>
                    <a:moveTo>
                      <a:pt x="1700" y="1"/>
                    </a:moveTo>
                    <a:cubicBezTo>
                      <a:pt x="761" y="1"/>
                      <a:pt x="0" y="762"/>
                      <a:pt x="0" y="1701"/>
                    </a:cubicBezTo>
                    <a:lnTo>
                      <a:pt x="0" y="17628"/>
                    </a:lnTo>
                    <a:cubicBezTo>
                      <a:pt x="0" y="18564"/>
                      <a:pt x="761" y="19325"/>
                      <a:pt x="1700" y="19325"/>
                    </a:cubicBezTo>
                    <a:lnTo>
                      <a:pt x="11891" y="19325"/>
                    </a:lnTo>
                    <a:cubicBezTo>
                      <a:pt x="12827" y="19325"/>
                      <a:pt x="13588" y="18564"/>
                      <a:pt x="13588" y="17628"/>
                    </a:cubicBezTo>
                    <a:lnTo>
                      <a:pt x="13588" y="1701"/>
                    </a:lnTo>
                    <a:cubicBezTo>
                      <a:pt x="13588" y="762"/>
                      <a:pt x="12827" y="1"/>
                      <a:pt x="118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452" name="Google Shape;452;p52"/>
            <p:cNvSpPr/>
            <p:nvPr/>
          </p:nvSpPr>
          <p:spPr>
            <a:xfrm>
              <a:off x="6486221" y="3653205"/>
              <a:ext cx="83285" cy="23351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54" name="Google Shape;454;p52"/>
          <p:cNvSpPr txBox="1">
            <a:spLocks noGrp="1"/>
          </p:cNvSpPr>
          <p:nvPr>
            <p:ph type="ctrTitle" idx="4294967295"/>
          </p:nvPr>
        </p:nvSpPr>
        <p:spPr>
          <a:xfrm>
            <a:off x="536200" y="3673552"/>
            <a:ext cx="1985399" cy="449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HERRAMIENTAS</a:t>
            </a:r>
            <a:endParaRPr sz="1600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457" name="Google Shape;457;p52"/>
          <p:cNvSpPr txBox="1">
            <a:spLocks noGrp="1"/>
          </p:cNvSpPr>
          <p:nvPr>
            <p:ph type="ctrTitle" idx="4294967295"/>
          </p:nvPr>
        </p:nvSpPr>
        <p:spPr>
          <a:xfrm>
            <a:off x="3197117" y="2211654"/>
            <a:ext cx="1983339" cy="449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ARQUITECTURA</a:t>
            </a:r>
            <a:endParaRPr sz="1600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3" name="Google Shape;457;p52">
            <a:extLst>
              <a:ext uri="{FF2B5EF4-FFF2-40B4-BE49-F238E27FC236}">
                <a16:creationId xmlns:a16="http://schemas.microsoft.com/office/drawing/2014/main" id="{46EC7A05-8BB3-427E-8E77-1F9740061454}"/>
              </a:ext>
            </a:extLst>
          </p:cNvPr>
          <p:cNvSpPr txBox="1">
            <a:spLocks/>
          </p:cNvSpPr>
          <p:nvPr/>
        </p:nvSpPr>
        <p:spPr>
          <a:xfrm>
            <a:off x="4074759" y="3908307"/>
            <a:ext cx="1872489" cy="44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PLANIFICACIÓN</a:t>
            </a:r>
          </a:p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Y</a:t>
            </a:r>
          </a:p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RESULTADOS</a:t>
            </a:r>
          </a:p>
        </p:txBody>
      </p:sp>
      <p:sp>
        <p:nvSpPr>
          <p:cNvPr id="34" name="Google Shape;457;p52">
            <a:extLst>
              <a:ext uri="{FF2B5EF4-FFF2-40B4-BE49-F238E27FC236}">
                <a16:creationId xmlns:a16="http://schemas.microsoft.com/office/drawing/2014/main" id="{8E3D818F-2215-48AC-8A5A-B802126EAA3D}"/>
              </a:ext>
            </a:extLst>
          </p:cNvPr>
          <p:cNvSpPr txBox="1">
            <a:spLocks/>
          </p:cNvSpPr>
          <p:nvPr/>
        </p:nvSpPr>
        <p:spPr>
          <a:xfrm>
            <a:off x="6716074" y="2188237"/>
            <a:ext cx="1809779" cy="449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INVERSIÓN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09EB4E6-91A7-4CE4-9A97-AE86927F8EB3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VISIÓN DE LA SOLUCIÓN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 descr="Discord - Amigos, comunidades y juegos - Apps en Google Play">
            <a:extLst>
              <a:ext uri="{FF2B5EF4-FFF2-40B4-BE49-F238E27FC236}">
                <a16:creationId xmlns:a16="http://schemas.microsoft.com/office/drawing/2014/main" id="{01A8773E-03AD-468D-9DDC-A798F7D1A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285" y="2076894"/>
            <a:ext cx="989712" cy="98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Download Microsoft Teams Logo in SVG Vector or PNG File Format ...">
            <a:extLst>
              <a:ext uri="{FF2B5EF4-FFF2-40B4-BE49-F238E27FC236}">
                <a16:creationId xmlns:a16="http://schemas.microsoft.com/office/drawing/2014/main" id="{A99A962E-2FFC-4586-9F7D-C8A3D5EDF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10" y="2932904"/>
            <a:ext cx="2030463" cy="135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4AD38F4-9E32-4D98-BB44-8443C91A6554}"/>
              </a:ext>
            </a:extLst>
          </p:cNvPr>
          <p:cNvGrpSpPr/>
          <p:nvPr/>
        </p:nvGrpSpPr>
        <p:grpSpPr>
          <a:xfrm>
            <a:off x="1028353" y="1874059"/>
            <a:ext cx="3093057" cy="2390734"/>
            <a:chOff x="1345254" y="1942726"/>
            <a:chExt cx="3093057" cy="2390734"/>
          </a:xfrm>
        </p:grpSpPr>
        <p:pic>
          <p:nvPicPr>
            <p:cNvPr id="15" name="Picture 2" descr="Download Bitbucket Logo in SVG Vector or PNG File Format - Logo.wine">
              <a:extLst>
                <a:ext uri="{FF2B5EF4-FFF2-40B4-BE49-F238E27FC236}">
                  <a16:creationId xmlns:a16="http://schemas.microsoft.com/office/drawing/2014/main" id="{F7D7FD01-895E-4643-A80E-3A21586AD1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96" t="45077" r="76195" b="34115"/>
            <a:stretch/>
          </p:blipFill>
          <p:spPr bwMode="auto">
            <a:xfrm>
              <a:off x="1599476" y="2446815"/>
              <a:ext cx="564542" cy="588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Desarrollo de software a la medida - Aplicaciones nativas iOS ...">
              <a:extLst>
                <a:ext uri="{FF2B5EF4-FFF2-40B4-BE49-F238E27FC236}">
                  <a16:creationId xmlns:a16="http://schemas.microsoft.com/office/drawing/2014/main" id="{734809B5-B414-486F-8683-AF82AE13B2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01" t="6411" r="57410" b="65014"/>
            <a:stretch/>
          </p:blipFill>
          <p:spPr bwMode="auto">
            <a:xfrm>
              <a:off x="2194121" y="2274607"/>
              <a:ext cx="956825" cy="23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Desarrollo de software a la medida - Aplicaciones nativas iOS ...">
              <a:extLst>
                <a:ext uri="{FF2B5EF4-FFF2-40B4-BE49-F238E27FC236}">
                  <a16:creationId xmlns:a16="http://schemas.microsoft.com/office/drawing/2014/main" id="{8EC87B93-9FF3-466D-874F-BAB471FCCB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409"/>
            <a:stretch/>
          </p:blipFill>
          <p:spPr bwMode="auto">
            <a:xfrm>
              <a:off x="2144220" y="3272350"/>
              <a:ext cx="1487862" cy="81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702;p61">
              <a:extLst>
                <a:ext uri="{FF2B5EF4-FFF2-40B4-BE49-F238E27FC236}">
                  <a16:creationId xmlns:a16="http://schemas.microsoft.com/office/drawing/2014/main" id="{42735127-160E-4FAC-84EE-025EC023456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018779" y="2364713"/>
              <a:ext cx="2419532" cy="6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Squada One"/>
                <a:buNone/>
                <a:defRPr sz="3600" b="0" i="0" u="none" strike="noStrike" cap="none">
                  <a:solidFill>
                    <a:srgbClr val="FFFFFF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es-ES" b="1" dirty="0">
                  <a:latin typeface="Roboto Condensed Light" panose="020B0604020202020204" charset="0"/>
                  <a:ea typeface="Roboto Condensed Light" panose="020B0604020202020204" charset="0"/>
                </a:rPr>
                <a:t>BITBUCKET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E4D2BC-6CA4-49CF-9D0F-EBCA24573BCE}"/>
                </a:ext>
              </a:extLst>
            </p:cNvPr>
            <p:cNvSpPr/>
            <p:nvPr/>
          </p:nvSpPr>
          <p:spPr>
            <a:xfrm>
              <a:off x="1345254" y="1942726"/>
              <a:ext cx="3093057" cy="2390734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A4B61D2-C093-4A06-8DDB-05025282C218}"/>
              </a:ext>
            </a:extLst>
          </p:cNvPr>
          <p:cNvSpPr/>
          <p:nvPr/>
        </p:nvSpPr>
        <p:spPr>
          <a:xfrm>
            <a:off x="5014638" y="1874059"/>
            <a:ext cx="3101009" cy="238784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5" name="Google Shape;666;p60">
            <a:extLst>
              <a:ext uri="{FF2B5EF4-FFF2-40B4-BE49-F238E27FC236}">
                <a16:creationId xmlns:a16="http://schemas.microsoft.com/office/drawing/2014/main" id="{9AB327D1-339D-4578-9274-2A0E8D12E333}"/>
              </a:ext>
            </a:extLst>
          </p:cNvPr>
          <p:cNvSpPr txBox="1"/>
          <p:nvPr/>
        </p:nvSpPr>
        <p:spPr>
          <a:xfrm>
            <a:off x="1024721" y="4501930"/>
            <a:ext cx="3093057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  <a:cs typeface="Squada One"/>
                <a:sym typeface="Squada One"/>
              </a:rPr>
              <a:t>GESTIÓN</a:t>
            </a:r>
            <a:endParaRPr sz="1600" b="1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  <a:cs typeface="Squada One"/>
              <a:sym typeface="Squada One"/>
            </a:endParaRPr>
          </a:p>
        </p:txBody>
      </p:sp>
      <p:sp>
        <p:nvSpPr>
          <p:cNvPr id="26" name="Google Shape;666;p60">
            <a:extLst>
              <a:ext uri="{FF2B5EF4-FFF2-40B4-BE49-F238E27FC236}">
                <a16:creationId xmlns:a16="http://schemas.microsoft.com/office/drawing/2014/main" id="{43485237-88BC-48A0-938E-B26F0E61E8EF}"/>
              </a:ext>
            </a:extLst>
          </p:cNvPr>
          <p:cNvSpPr txBox="1"/>
          <p:nvPr/>
        </p:nvSpPr>
        <p:spPr>
          <a:xfrm>
            <a:off x="5014638" y="4460975"/>
            <a:ext cx="3093057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  <a:cs typeface="Squada One"/>
                <a:sym typeface="Squada One"/>
              </a:rPr>
              <a:t>REUNIÓN</a:t>
            </a:r>
            <a:endParaRPr sz="1600" b="1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  <a:cs typeface="Squada One"/>
              <a:sym typeface="Squada One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7BACBBC-1713-458C-8247-80BB7E7B2BC7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HERRAMIENTAS</a:t>
            </a:r>
          </a:p>
        </p:txBody>
      </p:sp>
    </p:spTree>
    <p:extLst>
      <p:ext uri="{BB962C8B-B14F-4D97-AF65-F5344CB8AC3E}">
        <p14:creationId xmlns:p14="http://schemas.microsoft.com/office/powerpoint/2010/main" val="1579382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E4D2BC-6CA4-49CF-9D0F-EBCA24573BCE}"/>
              </a:ext>
            </a:extLst>
          </p:cNvPr>
          <p:cNvSpPr/>
          <p:nvPr/>
        </p:nvSpPr>
        <p:spPr>
          <a:xfrm>
            <a:off x="645089" y="1874059"/>
            <a:ext cx="2279390" cy="1761822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5" name="Google Shape;666;p60">
            <a:extLst>
              <a:ext uri="{FF2B5EF4-FFF2-40B4-BE49-F238E27FC236}">
                <a16:creationId xmlns:a16="http://schemas.microsoft.com/office/drawing/2014/main" id="{9AB327D1-339D-4578-9274-2A0E8D12E333}"/>
              </a:ext>
            </a:extLst>
          </p:cNvPr>
          <p:cNvSpPr txBox="1"/>
          <p:nvPr/>
        </p:nvSpPr>
        <p:spPr>
          <a:xfrm>
            <a:off x="645088" y="3862691"/>
            <a:ext cx="2279392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  <a:cs typeface="Squada One"/>
                <a:sym typeface="Squada One"/>
              </a:rPr>
              <a:t>FRONT-END</a:t>
            </a:r>
            <a:endParaRPr sz="1600" b="1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  <a:cs typeface="Squada One"/>
              <a:sym typeface="Squada One"/>
            </a:endParaRPr>
          </a:p>
        </p:txBody>
      </p:sp>
      <p:pic>
        <p:nvPicPr>
          <p:cNvPr id="14" name="Picture 4" descr="Xamarin Iconos - Descarga gratuita, PNG y SVG">
            <a:extLst>
              <a:ext uri="{FF2B5EF4-FFF2-40B4-BE49-F238E27FC236}">
                <a16:creationId xmlns:a16="http://schemas.microsoft.com/office/drawing/2014/main" id="{FB447D63-F60E-4C8F-AACD-D80336781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28" y="2313569"/>
            <a:ext cx="882802" cy="88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Vysor - Android control on PC - Aplicaciones en Google Play">
            <a:extLst>
              <a:ext uri="{FF2B5EF4-FFF2-40B4-BE49-F238E27FC236}">
                <a16:creationId xmlns:a16="http://schemas.microsoft.com/office/drawing/2014/main" id="{9388C65E-B73C-4BAB-89B8-4F07D8BE1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464" y="2313569"/>
            <a:ext cx="882802" cy="88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A830D5C5-61CE-47DF-B1C9-E9842BCD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15" y="2028174"/>
            <a:ext cx="2007221" cy="4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ncrementar tamaño de instancia en Amazon EC2 - Tutorial Amazon ...">
            <a:extLst>
              <a:ext uri="{FF2B5EF4-FFF2-40B4-BE49-F238E27FC236}">
                <a16:creationId xmlns:a16="http://schemas.microsoft.com/office/drawing/2014/main" id="{14FB8012-93EC-42C9-ABB5-031DA802D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739" y="2349316"/>
            <a:ext cx="2277388" cy="90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Logo de Mysql Iconos - Descarga gratuita, PNG y SVG">
            <a:extLst>
              <a:ext uri="{FF2B5EF4-FFF2-40B4-BE49-F238E27FC236}">
                <a16:creationId xmlns:a16="http://schemas.microsoft.com/office/drawing/2014/main" id="{E38E794A-0973-4EE8-82AD-C59C39F15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315" y="2967322"/>
            <a:ext cx="838237" cy="83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D5DEF27-945B-48F6-A8CA-53193F832D0D}"/>
              </a:ext>
            </a:extLst>
          </p:cNvPr>
          <p:cNvSpPr/>
          <p:nvPr/>
        </p:nvSpPr>
        <p:spPr>
          <a:xfrm>
            <a:off x="3427331" y="1874059"/>
            <a:ext cx="2279390" cy="1761822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0" name="Google Shape;666;p60">
            <a:extLst>
              <a:ext uri="{FF2B5EF4-FFF2-40B4-BE49-F238E27FC236}">
                <a16:creationId xmlns:a16="http://schemas.microsoft.com/office/drawing/2014/main" id="{CE16B0DD-2FED-4167-AB9E-C89BCEEE6E2E}"/>
              </a:ext>
            </a:extLst>
          </p:cNvPr>
          <p:cNvSpPr txBox="1"/>
          <p:nvPr/>
        </p:nvSpPr>
        <p:spPr>
          <a:xfrm>
            <a:off x="3427330" y="3862691"/>
            <a:ext cx="2279392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  <a:cs typeface="Squada One"/>
                <a:sym typeface="Squada One"/>
              </a:rPr>
              <a:t>BACK-END</a:t>
            </a:r>
            <a:endParaRPr sz="1600" b="1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  <a:cs typeface="Squada One"/>
              <a:sym typeface="Squada One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FC7092-2C45-4722-84DB-CCEAAA9A9999}"/>
              </a:ext>
            </a:extLst>
          </p:cNvPr>
          <p:cNvSpPr/>
          <p:nvPr/>
        </p:nvSpPr>
        <p:spPr>
          <a:xfrm>
            <a:off x="6209572" y="1874059"/>
            <a:ext cx="2279390" cy="1761822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8" name="Google Shape;666;p60">
            <a:extLst>
              <a:ext uri="{FF2B5EF4-FFF2-40B4-BE49-F238E27FC236}">
                <a16:creationId xmlns:a16="http://schemas.microsoft.com/office/drawing/2014/main" id="{DE3B0DCE-7AA5-4785-90B0-DF0426D555DB}"/>
              </a:ext>
            </a:extLst>
          </p:cNvPr>
          <p:cNvSpPr txBox="1"/>
          <p:nvPr/>
        </p:nvSpPr>
        <p:spPr>
          <a:xfrm>
            <a:off x="6209571" y="3862691"/>
            <a:ext cx="2279392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  <a:cs typeface="Squada One"/>
                <a:sym typeface="Squada One"/>
              </a:rPr>
              <a:t>TESTING</a:t>
            </a:r>
            <a:endParaRPr sz="1600" b="1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  <a:cs typeface="Squada One"/>
              <a:sym typeface="Squada One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69E5DFF-1B79-45CB-9461-3070E2951B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94" t="10637" r="7829" b="17771"/>
          <a:stretch/>
        </p:blipFill>
        <p:spPr>
          <a:xfrm>
            <a:off x="6737324" y="2247297"/>
            <a:ext cx="1223881" cy="318883"/>
          </a:xfrm>
          <a:prstGeom prst="rect">
            <a:avLst/>
          </a:prstGeom>
        </p:spPr>
      </p:pic>
      <p:pic>
        <p:nvPicPr>
          <p:cNvPr id="43" name="Picture 42" descr="Visual Studio | Lenguajes de programación Wiki | Fandom">
            <a:extLst>
              <a:ext uri="{FF2B5EF4-FFF2-40B4-BE49-F238E27FC236}">
                <a16:creationId xmlns:a16="http://schemas.microsoft.com/office/drawing/2014/main" id="{877081DF-0D87-4E51-A825-67E53291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565" y="2453885"/>
            <a:ext cx="1295401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D5B3F020-7D0A-4E3B-8FF8-1F9B64C4CA7A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HERRAMIENTAS</a:t>
            </a:r>
          </a:p>
        </p:txBody>
      </p:sp>
    </p:spTree>
    <p:extLst>
      <p:ext uri="{BB962C8B-B14F-4D97-AF65-F5344CB8AC3E}">
        <p14:creationId xmlns:p14="http://schemas.microsoft.com/office/powerpoint/2010/main" val="391981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7B4A049-BBDC-4347-A5A3-3A992E9CBB23}"/>
              </a:ext>
            </a:extLst>
          </p:cNvPr>
          <p:cNvGrpSpPr/>
          <p:nvPr/>
        </p:nvGrpSpPr>
        <p:grpSpPr>
          <a:xfrm>
            <a:off x="4452735" y="32133"/>
            <a:ext cx="4545811" cy="5270395"/>
            <a:chOff x="4586033" y="95416"/>
            <a:chExt cx="4436362" cy="5143500"/>
          </a:xfrm>
        </p:grpSpPr>
        <p:pic>
          <p:nvPicPr>
            <p:cNvPr id="36" name="Picture 4" descr="Xamarin Iconos - Descarga gratuita, PNG y SVG">
              <a:extLst>
                <a:ext uri="{FF2B5EF4-FFF2-40B4-BE49-F238E27FC236}">
                  <a16:creationId xmlns:a16="http://schemas.microsoft.com/office/drawing/2014/main" id="{5CA61904-4A55-450B-A10F-AE26B0E4E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582" y="4556097"/>
              <a:ext cx="491987" cy="491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Google Shape;702;p61">
              <a:extLst>
                <a:ext uri="{FF2B5EF4-FFF2-40B4-BE49-F238E27FC236}">
                  <a16:creationId xmlns:a16="http://schemas.microsoft.com/office/drawing/2014/main" id="{8A0C90E4-F2F1-4ADE-9587-06B0057D445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290876" y="2276255"/>
              <a:ext cx="699715" cy="67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Squada One"/>
                <a:buNone/>
                <a:defRPr sz="3600" b="0" i="0" u="none" strike="noStrike" cap="none">
                  <a:solidFill>
                    <a:srgbClr val="FFFFFF"/>
                  </a:solidFill>
                  <a:latin typeface="Squada One"/>
                  <a:ea typeface="Squada One"/>
                  <a:cs typeface="Squada One"/>
                  <a:sym typeface="Squada One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Righteous"/>
                <a:buNone/>
                <a:defRPr sz="2400" b="0" i="0" u="none" strike="noStrike" cap="none">
                  <a:solidFill>
                    <a:srgbClr val="FFFFFF"/>
                  </a:solidFill>
                  <a:latin typeface="Righteous"/>
                  <a:ea typeface="Righteous"/>
                  <a:cs typeface="Righteous"/>
                  <a:sym typeface="Righteous"/>
                </a:defRPr>
              </a:lvl9pPr>
            </a:lstStyle>
            <a:p>
              <a:pPr algn="ctr"/>
              <a:r>
                <a:rPr lang="es-ES" sz="3200" b="1" dirty="0">
                  <a:latin typeface="Roboto Condensed Light" panose="020B0604020202020204" charset="0"/>
                  <a:ea typeface="Roboto Condensed Light" panose="020B0604020202020204" charset="0"/>
                </a:rPr>
                <a:t>JS</a:t>
              </a:r>
              <a:endParaRPr lang="es-ES" b="1" dirty="0">
                <a:latin typeface="Roboto Condensed Light" panose="020B0604020202020204" charset="0"/>
                <a:ea typeface="Roboto Condensed Light" panose="020B0604020202020204" charset="0"/>
              </a:endParaRPr>
            </a:p>
          </p:txBody>
        </p:sp>
        <p:pic>
          <p:nvPicPr>
            <p:cNvPr id="38" name="Picture 3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249B3BD-92AD-488A-AB7F-E1AF11D1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6033" y="95416"/>
              <a:ext cx="4436362" cy="5143500"/>
            </a:xfrm>
            <a:prstGeom prst="rect">
              <a:avLst/>
            </a:prstGeom>
          </p:spPr>
        </p:pic>
      </p:grpSp>
      <p:sp>
        <p:nvSpPr>
          <p:cNvPr id="41" name="Google Shape;702;p61">
            <a:extLst>
              <a:ext uri="{FF2B5EF4-FFF2-40B4-BE49-F238E27FC236}">
                <a16:creationId xmlns:a16="http://schemas.microsoft.com/office/drawing/2014/main" id="{721184FD-A4AB-4C35-A871-2015CEB6BA29}"/>
              </a:ext>
            </a:extLst>
          </p:cNvPr>
          <p:cNvSpPr txBox="1">
            <a:spLocks/>
          </p:cNvSpPr>
          <p:nvPr/>
        </p:nvSpPr>
        <p:spPr>
          <a:xfrm flipH="1">
            <a:off x="-32688" y="2236500"/>
            <a:ext cx="4532345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b="1" dirty="0">
                <a:latin typeface="Roboto Condensed Light" panose="020B0604020202020204" charset="0"/>
                <a:ea typeface="Roboto Condensed Light" panose="020B0604020202020204" charset="0"/>
              </a:rPr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354931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subTitle" idx="4294967295"/>
          </p:nvPr>
        </p:nvSpPr>
        <p:spPr>
          <a:xfrm>
            <a:off x="4249541" y="1788900"/>
            <a:ext cx="2833309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OBJETIVOS HORIZONTE 2020</a:t>
            </a:r>
            <a:endParaRPr sz="16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4294967295"/>
          </p:nvPr>
        </p:nvSpPr>
        <p:spPr>
          <a:xfrm>
            <a:off x="5141150" y="3552825"/>
            <a:ext cx="19566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524" name="Google Shape;524;p56"/>
          <p:cNvSpPr txBox="1">
            <a:spLocks noGrp="1"/>
          </p:cNvSpPr>
          <p:nvPr>
            <p:ph type="ctrTitle" idx="4294967295"/>
          </p:nvPr>
        </p:nvSpPr>
        <p:spPr>
          <a:xfrm>
            <a:off x="1163155" y="2327911"/>
            <a:ext cx="1049203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SOLUCIÓN</a:t>
            </a:r>
            <a:endParaRPr sz="1800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25" name="Google Shape;525;p56"/>
          <p:cNvSpPr txBox="1">
            <a:spLocks noGrp="1"/>
          </p:cNvSpPr>
          <p:nvPr>
            <p:ph type="subTitle" idx="4294967295"/>
          </p:nvPr>
        </p:nvSpPr>
        <p:spPr>
          <a:xfrm>
            <a:off x="1216119" y="2694550"/>
            <a:ext cx="2211000" cy="5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 err="1"/>
              <a:t>SHiFT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grpSp>
        <p:nvGrpSpPr>
          <p:cNvPr id="528" name="Google Shape;528;p56"/>
          <p:cNvGrpSpPr/>
          <p:nvPr/>
        </p:nvGrpSpPr>
        <p:grpSpPr>
          <a:xfrm>
            <a:off x="3542350" y="3292377"/>
            <a:ext cx="3555214" cy="1103532"/>
            <a:chOff x="3636333" y="3431130"/>
            <a:chExt cx="3021343" cy="937819"/>
          </a:xfrm>
        </p:grpSpPr>
        <p:sp>
          <p:nvSpPr>
            <p:cNvPr id="529" name="Google Shape;529;p56"/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6"/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1" name="Google Shape;531;p56"/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32" name="Google Shape;532;p56"/>
            <p:cNvSpPr/>
            <p:nvPr/>
          </p:nvSpPr>
          <p:spPr>
            <a:xfrm>
              <a:off x="3871413" y="3746358"/>
              <a:ext cx="327817" cy="307327"/>
            </a:xfrm>
            <a:custGeom>
              <a:avLst/>
              <a:gdLst/>
              <a:ahLst/>
              <a:cxnLst/>
              <a:rect l="l" t="t" r="r" b="b"/>
              <a:pathLst>
                <a:path w="19326" h="18118" extrusionOk="0">
                  <a:moveTo>
                    <a:pt x="17628" y="6794"/>
                  </a:moveTo>
                  <a:cubicBezTo>
                    <a:pt x="17939" y="6794"/>
                    <a:pt x="18193" y="7048"/>
                    <a:pt x="18193" y="7362"/>
                  </a:cubicBezTo>
                  <a:lnTo>
                    <a:pt x="18193" y="7927"/>
                  </a:lnTo>
                  <a:lnTo>
                    <a:pt x="12532" y="7927"/>
                  </a:lnTo>
                  <a:lnTo>
                    <a:pt x="12532" y="7362"/>
                  </a:lnTo>
                  <a:cubicBezTo>
                    <a:pt x="12532" y="7048"/>
                    <a:pt x="12785" y="6794"/>
                    <a:pt x="13099" y="6794"/>
                  </a:cubicBezTo>
                  <a:close/>
                  <a:moveTo>
                    <a:pt x="17628" y="1133"/>
                  </a:moveTo>
                  <a:cubicBezTo>
                    <a:pt x="17939" y="1133"/>
                    <a:pt x="18193" y="1387"/>
                    <a:pt x="18193" y="1701"/>
                  </a:cubicBezTo>
                  <a:lnTo>
                    <a:pt x="18193" y="5759"/>
                  </a:lnTo>
                  <a:cubicBezTo>
                    <a:pt x="18012" y="5695"/>
                    <a:pt x="17819" y="5662"/>
                    <a:pt x="17628" y="5662"/>
                  </a:cubicBezTo>
                  <a:lnTo>
                    <a:pt x="13099" y="5662"/>
                  </a:lnTo>
                  <a:cubicBezTo>
                    <a:pt x="12160" y="5662"/>
                    <a:pt x="11399" y="6423"/>
                    <a:pt x="11399" y="7362"/>
                  </a:cubicBezTo>
                  <a:lnTo>
                    <a:pt x="11399" y="11324"/>
                  </a:lnTo>
                  <a:lnTo>
                    <a:pt x="1133" y="11324"/>
                  </a:lnTo>
                  <a:lnTo>
                    <a:pt x="1133" y="1701"/>
                  </a:lnTo>
                  <a:cubicBezTo>
                    <a:pt x="1133" y="1387"/>
                    <a:pt x="1387" y="1133"/>
                    <a:pt x="1701" y="1133"/>
                  </a:cubicBezTo>
                  <a:close/>
                  <a:moveTo>
                    <a:pt x="11399" y="12456"/>
                  </a:moveTo>
                  <a:lnTo>
                    <a:pt x="11399" y="13588"/>
                  </a:lnTo>
                  <a:lnTo>
                    <a:pt x="1701" y="13588"/>
                  </a:lnTo>
                  <a:cubicBezTo>
                    <a:pt x="1387" y="13588"/>
                    <a:pt x="1133" y="13335"/>
                    <a:pt x="1133" y="13024"/>
                  </a:cubicBezTo>
                  <a:lnTo>
                    <a:pt x="1133" y="12456"/>
                  </a:lnTo>
                  <a:close/>
                  <a:moveTo>
                    <a:pt x="18193" y="9059"/>
                  </a:moveTo>
                  <a:lnTo>
                    <a:pt x="18193" y="14720"/>
                  </a:lnTo>
                  <a:lnTo>
                    <a:pt x="12532" y="14720"/>
                  </a:lnTo>
                  <a:lnTo>
                    <a:pt x="12532" y="9059"/>
                  </a:lnTo>
                  <a:close/>
                  <a:moveTo>
                    <a:pt x="11399" y="14720"/>
                  </a:moveTo>
                  <a:lnTo>
                    <a:pt x="11399" y="16420"/>
                  </a:lnTo>
                  <a:cubicBezTo>
                    <a:pt x="11399" y="16611"/>
                    <a:pt x="11432" y="16804"/>
                    <a:pt x="11496" y="16985"/>
                  </a:cubicBezTo>
                  <a:lnTo>
                    <a:pt x="7051" y="16985"/>
                  </a:lnTo>
                  <a:lnTo>
                    <a:pt x="7806" y="14720"/>
                  </a:lnTo>
                  <a:close/>
                  <a:moveTo>
                    <a:pt x="18193" y="15853"/>
                  </a:moveTo>
                  <a:lnTo>
                    <a:pt x="18193" y="16420"/>
                  </a:lnTo>
                  <a:cubicBezTo>
                    <a:pt x="18193" y="16731"/>
                    <a:pt x="17939" y="16985"/>
                    <a:pt x="17628" y="16985"/>
                  </a:cubicBezTo>
                  <a:lnTo>
                    <a:pt x="13099" y="16985"/>
                  </a:lnTo>
                  <a:cubicBezTo>
                    <a:pt x="12785" y="16985"/>
                    <a:pt x="12532" y="16731"/>
                    <a:pt x="12532" y="16420"/>
                  </a:cubicBezTo>
                  <a:lnTo>
                    <a:pt x="12532" y="15853"/>
                  </a:lnTo>
                  <a:close/>
                  <a:moveTo>
                    <a:pt x="1701" y="1"/>
                  </a:moveTo>
                  <a:cubicBezTo>
                    <a:pt x="762" y="1"/>
                    <a:pt x="1" y="762"/>
                    <a:pt x="1" y="1701"/>
                  </a:cubicBezTo>
                  <a:lnTo>
                    <a:pt x="1" y="13024"/>
                  </a:lnTo>
                  <a:cubicBezTo>
                    <a:pt x="1" y="13960"/>
                    <a:pt x="762" y="14720"/>
                    <a:pt x="1701" y="14720"/>
                  </a:cubicBezTo>
                  <a:lnTo>
                    <a:pt x="6613" y="14720"/>
                  </a:lnTo>
                  <a:lnTo>
                    <a:pt x="5859" y="16985"/>
                  </a:lnTo>
                  <a:lnTo>
                    <a:pt x="4002" y="16985"/>
                  </a:lnTo>
                  <a:cubicBezTo>
                    <a:pt x="3688" y="16985"/>
                    <a:pt x="3437" y="17239"/>
                    <a:pt x="3437" y="17553"/>
                  </a:cubicBezTo>
                  <a:cubicBezTo>
                    <a:pt x="3437" y="17864"/>
                    <a:pt x="3688" y="18117"/>
                    <a:pt x="4002" y="18117"/>
                  </a:cubicBezTo>
                  <a:lnTo>
                    <a:pt x="17628" y="18117"/>
                  </a:lnTo>
                  <a:cubicBezTo>
                    <a:pt x="18564" y="18117"/>
                    <a:pt x="19325" y="17356"/>
                    <a:pt x="19325" y="16420"/>
                  </a:cubicBezTo>
                  <a:lnTo>
                    <a:pt x="19325" y="1701"/>
                  </a:lnTo>
                  <a:cubicBezTo>
                    <a:pt x="19325" y="762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533" name="Google Shape;533;p56"/>
          <p:cNvGrpSpPr/>
          <p:nvPr/>
        </p:nvGrpSpPr>
        <p:grpSpPr>
          <a:xfrm>
            <a:off x="1224786" y="2400338"/>
            <a:ext cx="3789589" cy="1103532"/>
            <a:chOff x="1666788" y="2673044"/>
            <a:chExt cx="3220523" cy="937819"/>
          </a:xfrm>
        </p:grpSpPr>
        <p:sp>
          <p:nvSpPr>
            <p:cNvPr id="534" name="Google Shape;534;p56"/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6"/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36" name="Google Shape;536;p56"/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37" name="Google Shape;537;p56"/>
            <p:cNvGrpSpPr/>
            <p:nvPr/>
          </p:nvGrpSpPr>
          <p:grpSpPr>
            <a:xfrm>
              <a:off x="4317638" y="2976566"/>
              <a:ext cx="327823" cy="328695"/>
              <a:chOff x="-1700225" y="2768875"/>
              <a:chExt cx="291450" cy="292225"/>
            </a:xfrm>
          </p:grpSpPr>
          <p:sp>
            <p:nvSpPr>
              <p:cNvPr id="538" name="Google Shape;538;p56"/>
              <p:cNvSpPr/>
              <p:nvPr/>
            </p:nvSpPr>
            <p:spPr>
              <a:xfrm>
                <a:off x="-1700225" y="2768875"/>
                <a:ext cx="291450" cy="2922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89" extrusionOk="0">
                    <a:moveTo>
                      <a:pt x="10617" y="662"/>
                    </a:moveTo>
                    <a:cubicBezTo>
                      <a:pt x="10806" y="662"/>
                      <a:pt x="10964" y="820"/>
                      <a:pt x="10964" y="1009"/>
                    </a:cubicBezTo>
                    <a:lnTo>
                      <a:pt x="10964" y="2710"/>
                    </a:lnTo>
                    <a:lnTo>
                      <a:pt x="662" y="2710"/>
                    </a:lnTo>
                    <a:lnTo>
                      <a:pt x="662" y="1009"/>
                    </a:ln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933" y="3372"/>
                    </a:moveTo>
                    <a:lnTo>
                      <a:pt x="10933" y="9232"/>
                    </a:lnTo>
                    <a:cubicBezTo>
                      <a:pt x="10964" y="9484"/>
                      <a:pt x="10806" y="9610"/>
                      <a:pt x="10617" y="9610"/>
                    </a:cubicBezTo>
                    <a:lnTo>
                      <a:pt x="8916" y="9610"/>
                    </a:lnTo>
                    <a:lnTo>
                      <a:pt x="8570" y="9232"/>
                    </a:lnTo>
                    <a:cubicBezTo>
                      <a:pt x="8601" y="9169"/>
                      <a:pt x="8664" y="9043"/>
                      <a:pt x="8696" y="8917"/>
                    </a:cubicBezTo>
                    <a:lnTo>
                      <a:pt x="9200" y="8917"/>
                    </a:lnTo>
                    <a:cubicBezTo>
                      <a:pt x="9389" y="8917"/>
                      <a:pt x="9546" y="8759"/>
                      <a:pt x="9546" y="8570"/>
                    </a:cubicBezTo>
                    <a:lnTo>
                      <a:pt x="9546" y="7184"/>
                    </a:lnTo>
                    <a:cubicBezTo>
                      <a:pt x="9546" y="6995"/>
                      <a:pt x="9389" y="6837"/>
                      <a:pt x="9200" y="6837"/>
                    </a:cubicBezTo>
                    <a:lnTo>
                      <a:pt x="8696" y="6837"/>
                    </a:lnTo>
                    <a:cubicBezTo>
                      <a:pt x="8664" y="6711"/>
                      <a:pt x="8601" y="6648"/>
                      <a:pt x="8570" y="6522"/>
                    </a:cubicBezTo>
                    <a:lnTo>
                      <a:pt x="8916" y="6176"/>
                    </a:lnTo>
                    <a:cubicBezTo>
                      <a:pt x="9042" y="6050"/>
                      <a:pt x="9042" y="5798"/>
                      <a:pt x="8916" y="5703"/>
                    </a:cubicBezTo>
                    <a:lnTo>
                      <a:pt x="7940" y="4695"/>
                    </a:lnTo>
                    <a:cubicBezTo>
                      <a:pt x="7877" y="4648"/>
                      <a:pt x="7790" y="4624"/>
                      <a:pt x="7703" y="4624"/>
                    </a:cubicBezTo>
                    <a:cubicBezTo>
                      <a:pt x="7617" y="4624"/>
                      <a:pt x="7530" y="4648"/>
                      <a:pt x="7467" y="4695"/>
                    </a:cubicBezTo>
                    <a:lnTo>
                      <a:pt x="7120" y="5073"/>
                    </a:lnTo>
                    <a:cubicBezTo>
                      <a:pt x="7026" y="5041"/>
                      <a:pt x="6931" y="4978"/>
                      <a:pt x="6805" y="4947"/>
                    </a:cubicBezTo>
                    <a:lnTo>
                      <a:pt x="6805" y="4443"/>
                    </a:lnTo>
                    <a:cubicBezTo>
                      <a:pt x="6805" y="4222"/>
                      <a:pt x="6648" y="4065"/>
                      <a:pt x="6459" y="4065"/>
                    </a:cubicBezTo>
                    <a:lnTo>
                      <a:pt x="5073" y="4065"/>
                    </a:lnTo>
                    <a:cubicBezTo>
                      <a:pt x="4884" y="4065"/>
                      <a:pt x="4726" y="4222"/>
                      <a:pt x="4726" y="4443"/>
                    </a:cubicBezTo>
                    <a:lnTo>
                      <a:pt x="4726" y="4947"/>
                    </a:lnTo>
                    <a:cubicBezTo>
                      <a:pt x="4600" y="4978"/>
                      <a:pt x="4506" y="5010"/>
                      <a:pt x="4411" y="5073"/>
                    </a:cubicBezTo>
                    <a:lnTo>
                      <a:pt x="4033" y="4695"/>
                    </a:lnTo>
                    <a:cubicBezTo>
                      <a:pt x="3986" y="4648"/>
                      <a:pt x="3899" y="4624"/>
                      <a:pt x="3808" y="4624"/>
                    </a:cubicBezTo>
                    <a:cubicBezTo>
                      <a:pt x="3718" y="4624"/>
                      <a:pt x="3623" y="4648"/>
                      <a:pt x="3560" y="4695"/>
                    </a:cubicBezTo>
                    <a:lnTo>
                      <a:pt x="2584" y="5703"/>
                    </a:lnTo>
                    <a:cubicBezTo>
                      <a:pt x="2458" y="5829"/>
                      <a:pt x="2458" y="6050"/>
                      <a:pt x="2584" y="6176"/>
                    </a:cubicBezTo>
                    <a:lnTo>
                      <a:pt x="2930" y="6522"/>
                    </a:lnTo>
                    <a:cubicBezTo>
                      <a:pt x="2899" y="6585"/>
                      <a:pt x="2867" y="6711"/>
                      <a:pt x="2836" y="6837"/>
                    </a:cubicBezTo>
                    <a:lnTo>
                      <a:pt x="2300" y="6837"/>
                    </a:lnTo>
                    <a:cubicBezTo>
                      <a:pt x="2111" y="6837"/>
                      <a:pt x="1954" y="6995"/>
                      <a:pt x="1954" y="7184"/>
                    </a:cubicBezTo>
                    <a:lnTo>
                      <a:pt x="1954" y="8570"/>
                    </a:lnTo>
                    <a:cubicBezTo>
                      <a:pt x="1954" y="8759"/>
                      <a:pt x="2111" y="8917"/>
                      <a:pt x="2300" y="8917"/>
                    </a:cubicBezTo>
                    <a:lnTo>
                      <a:pt x="2836" y="8917"/>
                    </a:lnTo>
                    <a:cubicBezTo>
                      <a:pt x="2867" y="9043"/>
                      <a:pt x="2899" y="9137"/>
                      <a:pt x="2930" y="9232"/>
                    </a:cubicBezTo>
                    <a:lnTo>
                      <a:pt x="2584" y="9610"/>
                    </a:lnTo>
                    <a:lnTo>
                      <a:pt x="977" y="9610"/>
                    </a:lnTo>
                    <a:cubicBezTo>
                      <a:pt x="788" y="9610"/>
                      <a:pt x="630" y="9452"/>
                      <a:pt x="630" y="9232"/>
                    </a:cubicBezTo>
                    <a:lnTo>
                      <a:pt x="630" y="3372"/>
                    </a:lnTo>
                    <a:close/>
                    <a:moveTo>
                      <a:pt x="6112" y="4726"/>
                    </a:moveTo>
                    <a:lnTo>
                      <a:pt x="6112" y="5136"/>
                    </a:lnTo>
                    <a:cubicBezTo>
                      <a:pt x="6112" y="5294"/>
                      <a:pt x="6207" y="5420"/>
                      <a:pt x="6364" y="5451"/>
                    </a:cubicBezTo>
                    <a:cubicBezTo>
                      <a:pt x="6553" y="5514"/>
                      <a:pt x="6805" y="5609"/>
                      <a:pt x="6994" y="5735"/>
                    </a:cubicBezTo>
                    <a:cubicBezTo>
                      <a:pt x="7041" y="5769"/>
                      <a:pt x="7096" y="5783"/>
                      <a:pt x="7153" y="5783"/>
                    </a:cubicBezTo>
                    <a:cubicBezTo>
                      <a:pt x="7251" y="5783"/>
                      <a:pt x="7356" y="5743"/>
                      <a:pt x="7435" y="5703"/>
                    </a:cubicBezTo>
                    <a:lnTo>
                      <a:pt x="7751" y="5388"/>
                    </a:lnTo>
                    <a:lnTo>
                      <a:pt x="8223" y="5861"/>
                    </a:lnTo>
                    <a:lnTo>
                      <a:pt x="7908" y="6176"/>
                    </a:lnTo>
                    <a:cubicBezTo>
                      <a:pt x="7782" y="6302"/>
                      <a:pt x="7782" y="6459"/>
                      <a:pt x="7877" y="6617"/>
                    </a:cubicBezTo>
                    <a:cubicBezTo>
                      <a:pt x="7971" y="6806"/>
                      <a:pt x="8066" y="6995"/>
                      <a:pt x="8129" y="7247"/>
                    </a:cubicBezTo>
                    <a:cubicBezTo>
                      <a:pt x="8192" y="7404"/>
                      <a:pt x="8286" y="7499"/>
                      <a:pt x="8444" y="7499"/>
                    </a:cubicBezTo>
                    <a:lnTo>
                      <a:pt x="8885" y="7499"/>
                    </a:lnTo>
                    <a:lnTo>
                      <a:pt x="8885" y="8192"/>
                    </a:lnTo>
                    <a:lnTo>
                      <a:pt x="8444" y="8192"/>
                    </a:lnTo>
                    <a:cubicBezTo>
                      <a:pt x="8286" y="8192"/>
                      <a:pt x="8192" y="8286"/>
                      <a:pt x="8129" y="8444"/>
                    </a:cubicBezTo>
                    <a:cubicBezTo>
                      <a:pt x="8097" y="8665"/>
                      <a:pt x="7971" y="8885"/>
                      <a:pt x="7877" y="9074"/>
                    </a:cubicBezTo>
                    <a:cubicBezTo>
                      <a:pt x="7782" y="9200"/>
                      <a:pt x="7814" y="9389"/>
                      <a:pt x="7908" y="9515"/>
                    </a:cubicBezTo>
                    <a:lnTo>
                      <a:pt x="8223" y="9830"/>
                    </a:lnTo>
                    <a:lnTo>
                      <a:pt x="7751" y="10303"/>
                    </a:lnTo>
                    <a:lnTo>
                      <a:pt x="7435" y="9988"/>
                    </a:lnTo>
                    <a:cubicBezTo>
                      <a:pt x="7368" y="9920"/>
                      <a:pt x="7291" y="9889"/>
                      <a:pt x="7211" y="9889"/>
                    </a:cubicBezTo>
                    <a:cubicBezTo>
                      <a:pt x="7141" y="9889"/>
                      <a:pt x="7068" y="9912"/>
                      <a:pt x="6994" y="9956"/>
                    </a:cubicBezTo>
                    <a:cubicBezTo>
                      <a:pt x="6805" y="10082"/>
                      <a:pt x="6616" y="10145"/>
                      <a:pt x="6364" y="10208"/>
                    </a:cubicBezTo>
                    <a:cubicBezTo>
                      <a:pt x="6207" y="10271"/>
                      <a:pt x="6112" y="10366"/>
                      <a:pt x="6112" y="10555"/>
                    </a:cubicBezTo>
                    <a:lnTo>
                      <a:pt x="6112" y="10964"/>
                    </a:lnTo>
                    <a:lnTo>
                      <a:pt x="5419" y="10964"/>
                    </a:lnTo>
                    <a:lnTo>
                      <a:pt x="5419" y="10555"/>
                    </a:lnTo>
                    <a:cubicBezTo>
                      <a:pt x="5419" y="10366"/>
                      <a:pt x="5325" y="10271"/>
                      <a:pt x="5167" y="10208"/>
                    </a:cubicBezTo>
                    <a:cubicBezTo>
                      <a:pt x="4947" y="10177"/>
                      <a:pt x="4726" y="10051"/>
                      <a:pt x="4537" y="9956"/>
                    </a:cubicBezTo>
                    <a:cubicBezTo>
                      <a:pt x="4491" y="9921"/>
                      <a:pt x="4436" y="9908"/>
                      <a:pt x="4379" y="9908"/>
                    </a:cubicBezTo>
                    <a:cubicBezTo>
                      <a:pt x="4281" y="9908"/>
                      <a:pt x="4176" y="9948"/>
                      <a:pt x="4096" y="9988"/>
                    </a:cubicBezTo>
                    <a:lnTo>
                      <a:pt x="3781" y="10303"/>
                    </a:lnTo>
                    <a:lnTo>
                      <a:pt x="3308" y="9830"/>
                    </a:lnTo>
                    <a:lnTo>
                      <a:pt x="3623" y="9515"/>
                    </a:lnTo>
                    <a:cubicBezTo>
                      <a:pt x="3749" y="9389"/>
                      <a:pt x="3749" y="9232"/>
                      <a:pt x="3655" y="9074"/>
                    </a:cubicBezTo>
                    <a:cubicBezTo>
                      <a:pt x="3529" y="8885"/>
                      <a:pt x="3466" y="8696"/>
                      <a:pt x="3371" y="8444"/>
                    </a:cubicBezTo>
                    <a:cubicBezTo>
                      <a:pt x="3340" y="8286"/>
                      <a:pt x="3214" y="8192"/>
                      <a:pt x="3056" y="8192"/>
                    </a:cubicBezTo>
                    <a:lnTo>
                      <a:pt x="2647" y="8192"/>
                    </a:lnTo>
                    <a:lnTo>
                      <a:pt x="2647" y="7499"/>
                    </a:lnTo>
                    <a:lnTo>
                      <a:pt x="3056" y="7499"/>
                    </a:lnTo>
                    <a:cubicBezTo>
                      <a:pt x="3214" y="7499"/>
                      <a:pt x="3340" y="7404"/>
                      <a:pt x="3371" y="7247"/>
                    </a:cubicBezTo>
                    <a:cubicBezTo>
                      <a:pt x="3434" y="7026"/>
                      <a:pt x="3529" y="6806"/>
                      <a:pt x="3655" y="6617"/>
                    </a:cubicBezTo>
                    <a:cubicBezTo>
                      <a:pt x="3749" y="6491"/>
                      <a:pt x="3686" y="6302"/>
                      <a:pt x="3623" y="6176"/>
                    </a:cubicBezTo>
                    <a:lnTo>
                      <a:pt x="3308" y="5861"/>
                    </a:lnTo>
                    <a:lnTo>
                      <a:pt x="3781" y="5388"/>
                    </a:lnTo>
                    <a:lnTo>
                      <a:pt x="4096" y="5703"/>
                    </a:lnTo>
                    <a:cubicBezTo>
                      <a:pt x="4163" y="5771"/>
                      <a:pt x="4240" y="5802"/>
                      <a:pt x="4321" y="5802"/>
                    </a:cubicBezTo>
                    <a:cubicBezTo>
                      <a:pt x="4391" y="5802"/>
                      <a:pt x="4464" y="5778"/>
                      <a:pt x="4537" y="5735"/>
                    </a:cubicBezTo>
                    <a:cubicBezTo>
                      <a:pt x="4726" y="5609"/>
                      <a:pt x="4915" y="5546"/>
                      <a:pt x="5167" y="5451"/>
                    </a:cubicBezTo>
                    <a:cubicBezTo>
                      <a:pt x="5325" y="5420"/>
                      <a:pt x="5419" y="5294"/>
                      <a:pt x="5419" y="5136"/>
                    </a:cubicBezTo>
                    <a:lnTo>
                      <a:pt x="5419" y="4726"/>
                    </a:ln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09"/>
                    </a:cubicBezTo>
                    <a:lnTo>
                      <a:pt x="0" y="9295"/>
                    </a:lnTo>
                    <a:cubicBezTo>
                      <a:pt x="0" y="9830"/>
                      <a:pt x="473" y="10303"/>
                      <a:pt x="1008" y="10303"/>
                    </a:cubicBezTo>
                    <a:lnTo>
                      <a:pt x="2867" y="10303"/>
                    </a:lnTo>
                    <a:lnTo>
                      <a:pt x="3623" y="11059"/>
                    </a:lnTo>
                    <a:cubicBezTo>
                      <a:pt x="3671" y="11122"/>
                      <a:pt x="3757" y="11153"/>
                      <a:pt x="3848" y="11153"/>
                    </a:cubicBezTo>
                    <a:cubicBezTo>
                      <a:pt x="3938" y="11153"/>
                      <a:pt x="4033" y="11122"/>
                      <a:pt x="4096" y="11059"/>
                    </a:cubicBezTo>
                    <a:lnTo>
                      <a:pt x="4442" y="10712"/>
                    </a:lnTo>
                    <a:cubicBezTo>
                      <a:pt x="4506" y="10744"/>
                      <a:pt x="4632" y="10775"/>
                      <a:pt x="4758" y="10807"/>
                    </a:cubicBezTo>
                    <a:lnTo>
                      <a:pt x="4758" y="11342"/>
                    </a:lnTo>
                    <a:cubicBezTo>
                      <a:pt x="4758" y="11531"/>
                      <a:pt x="4915" y="11689"/>
                      <a:pt x="5104" y="11689"/>
                    </a:cubicBezTo>
                    <a:lnTo>
                      <a:pt x="6490" y="11689"/>
                    </a:lnTo>
                    <a:cubicBezTo>
                      <a:pt x="6679" y="11689"/>
                      <a:pt x="6837" y="11531"/>
                      <a:pt x="6837" y="11342"/>
                    </a:cubicBezTo>
                    <a:lnTo>
                      <a:pt x="6837" y="10807"/>
                    </a:lnTo>
                    <a:cubicBezTo>
                      <a:pt x="6963" y="10775"/>
                      <a:pt x="7026" y="10744"/>
                      <a:pt x="7152" y="10712"/>
                    </a:cubicBezTo>
                    <a:lnTo>
                      <a:pt x="7498" y="11059"/>
                    </a:lnTo>
                    <a:cubicBezTo>
                      <a:pt x="7561" y="11122"/>
                      <a:pt x="7656" y="11153"/>
                      <a:pt x="7747" y="11153"/>
                    </a:cubicBezTo>
                    <a:cubicBezTo>
                      <a:pt x="7837" y="11153"/>
                      <a:pt x="7924" y="11122"/>
                      <a:pt x="7971" y="11059"/>
                    </a:cubicBezTo>
                    <a:lnTo>
                      <a:pt x="8727" y="10303"/>
                    </a:lnTo>
                    <a:lnTo>
                      <a:pt x="10617" y="10303"/>
                    </a:lnTo>
                    <a:cubicBezTo>
                      <a:pt x="11185" y="10303"/>
                      <a:pt x="11657" y="9830"/>
                      <a:pt x="11657" y="9295"/>
                    </a:cubicBezTo>
                    <a:lnTo>
                      <a:pt x="11657" y="1009"/>
                    </a:lnTo>
                    <a:cubicBezTo>
                      <a:pt x="11657" y="473"/>
                      <a:pt x="11216" y="1"/>
                      <a:pt x="106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56"/>
              <p:cNvSpPr/>
              <p:nvPr/>
            </p:nvSpPr>
            <p:spPr>
              <a:xfrm>
                <a:off x="-1667150" y="2801950"/>
                <a:ext cx="181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726"/>
                      <a:pt x="347" y="726"/>
                    </a:cubicBezTo>
                    <a:cubicBezTo>
                      <a:pt x="568" y="726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6"/>
              <p:cNvSpPr/>
              <p:nvPr/>
            </p:nvSpPr>
            <p:spPr>
              <a:xfrm>
                <a:off x="-1632500" y="28019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6" y="726"/>
                      <a:pt x="694" y="568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6"/>
              <p:cNvSpPr/>
              <p:nvPr/>
            </p:nvSpPr>
            <p:spPr>
              <a:xfrm>
                <a:off x="-1597850" y="2801950"/>
                <a:ext cx="173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26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68"/>
                      <a:pt x="158" y="726"/>
                      <a:pt x="347" y="726"/>
                    </a:cubicBezTo>
                    <a:cubicBezTo>
                      <a:pt x="537" y="726"/>
                      <a:pt x="694" y="568"/>
                      <a:pt x="694" y="347"/>
                    </a:cubicBezTo>
                    <a:cubicBezTo>
                      <a:pt x="694" y="158"/>
                      <a:pt x="537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6"/>
              <p:cNvSpPr/>
              <p:nvPr/>
            </p:nvSpPr>
            <p:spPr>
              <a:xfrm>
                <a:off x="-1564750" y="2801950"/>
                <a:ext cx="1205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32" y="568"/>
                      <a:pt x="189" y="726"/>
                      <a:pt x="347" y="726"/>
                    </a:cubicBezTo>
                    <a:lnTo>
                      <a:pt x="4442" y="726"/>
                    </a:lnTo>
                    <a:cubicBezTo>
                      <a:pt x="4663" y="726"/>
                      <a:pt x="4820" y="568"/>
                      <a:pt x="4820" y="347"/>
                    </a:cubicBezTo>
                    <a:cubicBezTo>
                      <a:pt x="4820" y="158"/>
                      <a:pt x="4663" y="1"/>
                      <a:pt x="4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56"/>
              <p:cNvSpPr/>
              <p:nvPr/>
            </p:nvSpPr>
            <p:spPr>
              <a:xfrm>
                <a:off x="-1597850" y="2924050"/>
                <a:ext cx="851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3403" extrusionOk="0">
                    <a:moveTo>
                      <a:pt x="1671" y="662"/>
                    </a:moveTo>
                    <a:cubicBezTo>
                      <a:pt x="2238" y="662"/>
                      <a:pt x="2710" y="1134"/>
                      <a:pt x="2710" y="1701"/>
                    </a:cubicBezTo>
                    <a:cubicBezTo>
                      <a:pt x="2710" y="2237"/>
                      <a:pt x="2269" y="2710"/>
                      <a:pt x="1671" y="2710"/>
                    </a:cubicBezTo>
                    <a:cubicBezTo>
                      <a:pt x="1135" y="2710"/>
                      <a:pt x="663" y="2237"/>
                      <a:pt x="663" y="1701"/>
                    </a:cubicBezTo>
                    <a:cubicBezTo>
                      <a:pt x="663" y="1134"/>
                      <a:pt x="1135" y="662"/>
                      <a:pt x="1671" y="662"/>
                    </a:cubicBezTo>
                    <a:close/>
                    <a:moveTo>
                      <a:pt x="1671" y="0"/>
                    </a:moveTo>
                    <a:cubicBezTo>
                      <a:pt x="726" y="0"/>
                      <a:pt x="1" y="756"/>
                      <a:pt x="1" y="1701"/>
                    </a:cubicBezTo>
                    <a:cubicBezTo>
                      <a:pt x="1" y="2647"/>
                      <a:pt x="726" y="3403"/>
                      <a:pt x="1671" y="3403"/>
                    </a:cubicBezTo>
                    <a:cubicBezTo>
                      <a:pt x="2616" y="3403"/>
                      <a:pt x="3372" y="2647"/>
                      <a:pt x="3372" y="1701"/>
                    </a:cubicBezTo>
                    <a:cubicBezTo>
                      <a:pt x="3403" y="756"/>
                      <a:pt x="2616" y="0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44" name="Google Shape;544;p56"/>
          <p:cNvGrpSpPr/>
          <p:nvPr/>
        </p:nvGrpSpPr>
        <p:grpSpPr>
          <a:xfrm>
            <a:off x="3534365" y="1505857"/>
            <a:ext cx="3547089" cy="1103532"/>
            <a:chOff x="3629547" y="1912884"/>
            <a:chExt cx="3014438" cy="937819"/>
          </a:xfrm>
        </p:grpSpPr>
        <p:sp>
          <p:nvSpPr>
            <p:cNvPr id="546" name="Google Shape;546;p56"/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6"/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7" name="Google Shape;547;p56"/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" name="Google Shape;524;p56">
            <a:extLst>
              <a:ext uri="{FF2B5EF4-FFF2-40B4-BE49-F238E27FC236}">
                <a16:creationId xmlns:a16="http://schemas.microsoft.com/office/drawing/2014/main" id="{24AE6B93-8778-4FBA-956B-133A8FC1AEC8}"/>
              </a:ext>
            </a:extLst>
          </p:cNvPr>
          <p:cNvSpPr txBox="1">
            <a:spLocks/>
          </p:cNvSpPr>
          <p:nvPr/>
        </p:nvSpPr>
        <p:spPr>
          <a:xfrm>
            <a:off x="6048361" y="1418031"/>
            <a:ext cx="1049203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DESAFÍO</a:t>
            </a:r>
            <a:endParaRPr lang="es-ES" sz="1800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8" name="Google Shape;524;p56">
            <a:extLst>
              <a:ext uri="{FF2B5EF4-FFF2-40B4-BE49-F238E27FC236}">
                <a16:creationId xmlns:a16="http://schemas.microsoft.com/office/drawing/2014/main" id="{7BEFF1F3-C026-4035-8DB1-EB8E146C8308}"/>
              </a:ext>
            </a:extLst>
          </p:cNvPr>
          <p:cNvSpPr txBox="1">
            <a:spLocks/>
          </p:cNvSpPr>
          <p:nvPr/>
        </p:nvSpPr>
        <p:spPr>
          <a:xfrm>
            <a:off x="5646695" y="3208175"/>
            <a:ext cx="1450869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RESULTADOS</a:t>
            </a:r>
            <a:endParaRPr lang="es-ES" sz="1800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41" name="Google Shape;702;p61">
            <a:extLst>
              <a:ext uri="{FF2B5EF4-FFF2-40B4-BE49-F238E27FC236}">
                <a16:creationId xmlns:a16="http://schemas.microsoft.com/office/drawing/2014/main" id="{40ECF324-2752-4BBB-B207-1CA56239EE1B}"/>
              </a:ext>
            </a:extLst>
          </p:cNvPr>
          <p:cNvSpPr txBox="1">
            <a:spLocks/>
          </p:cNvSpPr>
          <p:nvPr/>
        </p:nvSpPr>
        <p:spPr>
          <a:xfrm flipH="1">
            <a:off x="0" y="634229"/>
            <a:ext cx="9144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endParaRPr lang="es-ES" b="1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48" name="Google Shape;5910;p76">
            <a:extLst>
              <a:ext uri="{FF2B5EF4-FFF2-40B4-BE49-F238E27FC236}">
                <a16:creationId xmlns:a16="http://schemas.microsoft.com/office/drawing/2014/main" id="{19B52553-E155-481F-8054-E60851C25B48}"/>
              </a:ext>
            </a:extLst>
          </p:cNvPr>
          <p:cNvSpPr/>
          <p:nvPr/>
        </p:nvSpPr>
        <p:spPr>
          <a:xfrm>
            <a:off x="3813500" y="1861027"/>
            <a:ext cx="395635" cy="395635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F88F5C57-268B-497B-A345-C41267550E79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SEGUIMIENTO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3"/>
          <p:cNvSpPr txBox="1">
            <a:spLocks noGrp="1"/>
          </p:cNvSpPr>
          <p:nvPr>
            <p:ph type="ctrTitle" idx="4294967295"/>
          </p:nvPr>
        </p:nvSpPr>
        <p:spPr>
          <a:xfrm>
            <a:off x="4534376" y="1320263"/>
            <a:ext cx="112318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u="sng" dirty="0">
                <a:latin typeface="Roboto Condensed Light" panose="020B0604020202020204" charset="0"/>
                <a:ea typeface="Roboto Condensed Light" panose="020B0604020202020204" charset="0"/>
              </a:rPr>
              <a:t>FEBRERO</a:t>
            </a:r>
            <a:endParaRPr sz="1600" b="1" u="sng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81" name="Google Shape;781;p63"/>
          <p:cNvSpPr txBox="1">
            <a:spLocks noGrp="1"/>
          </p:cNvSpPr>
          <p:nvPr>
            <p:ph type="subTitle" idx="4294967295"/>
          </p:nvPr>
        </p:nvSpPr>
        <p:spPr>
          <a:xfrm>
            <a:off x="4137616" y="1540715"/>
            <a:ext cx="1916700" cy="287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>
                <a:latin typeface="Roboto Condensed Light" panose="020B0604020202020204" charset="0"/>
                <a:ea typeface="Roboto Condensed Light" panose="020B0604020202020204" charset="0"/>
              </a:rPr>
              <a:t>IDEA INICIAL</a:t>
            </a:r>
            <a:endParaRPr sz="16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83" name="Google Shape;783;p63"/>
          <p:cNvSpPr txBox="1">
            <a:spLocks noGrp="1"/>
          </p:cNvSpPr>
          <p:nvPr>
            <p:ph type="subTitle" idx="4294967295"/>
          </p:nvPr>
        </p:nvSpPr>
        <p:spPr>
          <a:xfrm>
            <a:off x="6699897" y="2733383"/>
            <a:ext cx="2143031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s-ES" sz="1600" dirty="0">
                <a:latin typeface="Roboto Condensed Light" panose="020B0604020202020204" charset="0"/>
                <a:ea typeface="Roboto Condensed Light" panose="020B0604020202020204" charset="0"/>
              </a:rPr>
              <a:t>TRABAJO EN EQUIPO </a:t>
            </a:r>
            <a:br>
              <a:rPr lang="es-ES" sz="1600" dirty="0">
                <a:latin typeface="Roboto Condensed Light" panose="020B0604020202020204" charset="0"/>
                <a:ea typeface="Roboto Condensed Light" panose="020B0604020202020204" charset="0"/>
              </a:rPr>
            </a:br>
            <a:endParaRPr lang="es-ES" sz="16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86" name="Google Shape;786;p63"/>
          <p:cNvSpPr txBox="1">
            <a:spLocks noGrp="1"/>
          </p:cNvSpPr>
          <p:nvPr>
            <p:ph type="ctrTitle" idx="4294967295"/>
          </p:nvPr>
        </p:nvSpPr>
        <p:spPr>
          <a:xfrm>
            <a:off x="1137712" y="3626221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u="sng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ABRIL</a:t>
            </a:r>
            <a:endParaRPr sz="1600" b="1" u="sng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87" name="Google Shape;787;p63"/>
          <p:cNvSpPr txBox="1">
            <a:spLocks noGrp="1"/>
          </p:cNvSpPr>
          <p:nvPr>
            <p:ph type="subTitle" idx="4294967295"/>
          </p:nvPr>
        </p:nvSpPr>
        <p:spPr>
          <a:xfrm>
            <a:off x="541850" y="3855733"/>
            <a:ext cx="1916674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>
                <a:latin typeface="Roboto Condensed Light" panose="020B0604020202020204" charset="0"/>
                <a:ea typeface="Roboto Condensed Light" panose="020B0604020202020204" charset="0"/>
              </a:rPr>
              <a:t>RECONOCIMIENTO DE VOZ</a:t>
            </a:r>
            <a:endParaRPr sz="16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88" name="Google Shape;788;p63"/>
          <p:cNvSpPr txBox="1">
            <a:spLocks noGrp="1"/>
          </p:cNvSpPr>
          <p:nvPr>
            <p:ph type="ctrTitle" idx="4294967295"/>
          </p:nvPr>
        </p:nvSpPr>
        <p:spPr>
          <a:xfrm>
            <a:off x="4996094" y="3677749"/>
            <a:ext cx="771000" cy="2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u="sng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MAYO</a:t>
            </a:r>
            <a:endParaRPr sz="1600" b="1" u="sng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789" name="Google Shape;789;p63"/>
          <p:cNvSpPr txBox="1">
            <a:spLocks noGrp="1"/>
          </p:cNvSpPr>
          <p:nvPr>
            <p:ph type="subTitle" idx="4294967295"/>
          </p:nvPr>
        </p:nvSpPr>
        <p:spPr>
          <a:xfrm>
            <a:off x="4022813" y="3691370"/>
            <a:ext cx="2696327" cy="6158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600" dirty="0">
                <a:latin typeface="Roboto Condensed Light" panose="020B0604020202020204" charset="0"/>
                <a:ea typeface="Roboto Condensed Light" panose="020B0604020202020204" charset="0"/>
              </a:rPr>
            </a:br>
            <a:r>
              <a:rPr lang="en-US" sz="1600" dirty="0">
                <a:latin typeface="Roboto Condensed Light" panose="020B0604020202020204" charset="0"/>
                <a:ea typeface="Roboto Condensed Light" panose="020B0604020202020204" charset="0"/>
              </a:rPr>
              <a:t>BEACONS</a:t>
            </a:r>
          </a:p>
        </p:txBody>
      </p:sp>
      <p:grpSp>
        <p:nvGrpSpPr>
          <p:cNvPr id="790" name="Google Shape;790;p63"/>
          <p:cNvGrpSpPr/>
          <p:nvPr/>
        </p:nvGrpSpPr>
        <p:grpSpPr>
          <a:xfrm>
            <a:off x="2372618" y="1902193"/>
            <a:ext cx="4425747" cy="2900113"/>
            <a:chOff x="2333975" y="1523425"/>
            <a:chExt cx="4425747" cy="2900113"/>
          </a:xfrm>
        </p:grpSpPr>
        <p:grpSp>
          <p:nvGrpSpPr>
            <p:cNvPr id="791" name="Google Shape;791;p63"/>
            <p:cNvGrpSpPr/>
            <p:nvPr/>
          </p:nvGrpSpPr>
          <p:grpSpPr>
            <a:xfrm>
              <a:off x="2333975" y="1523425"/>
              <a:ext cx="4425747" cy="2900113"/>
              <a:chOff x="2333975" y="1523425"/>
              <a:chExt cx="4425747" cy="2900113"/>
            </a:xfrm>
          </p:grpSpPr>
          <p:sp>
            <p:nvSpPr>
              <p:cNvPr id="792" name="Google Shape;792;p63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3" name="Google Shape;793;p63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sp>
            <p:nvSpPr>
              <p:cNvPr id="795" name="Google Shape;795;p63"/>
              <p:cNvSpPr/>
              <p:nvPr/>
            </p:nvSpPr>
            <p:spPr>
              <a:xfrm rot="5400000">
                <a:off x="5222154" y="4198017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63"/>
              <p:cNvSpPr/>
              <p:nvPr/>
            </p:nvSpPr>
            <p:spPr>
              <a:xfrm rot="5400000">
                <a:off x="2597765" y="3562346"/>
                <a:ext cx="241614" cy="209428"/>
              </a:xfrm>
              <a:custGeom>
                <a:avLst/>
                <a:gdLst/>
                <a:ahLst/>
                <a:cxnLst/>
                <a:rect l="l" t="t" r="r" b="b"/>
                <a:pathLst>
                  <a:path w="31949" h="27693" extrusionOk="0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98" name="Google Shape;798;p63"/>
              <p:cNvCxnSpPr>
                <a:cxnSpLocks/>
              </p:cNvCxnSpPr>
              <p:nvPr/>
            </p:nvCxnSpPr>
            <p:spPr>
              <a:xfrm>
                <a:off x="6533628" y="2442469"/>
                <a:ext cx="22609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cxnSp>
            <p:nvCxnSpPr>
              <p:cNvPr id="800" name="Google Shape;800;p63"/>
              <p:cNvCxnSpPr>
                <a:cxnSpLocks/>
              </p:cNvCxnSpPr>
              <p:nvPr/>
            </p:nvCxnSpPr>
            <p:spPr>
              <a:xfrm>
                <a:off x="2333975" y="3667060"/>
                <a:ext cx="279883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  <p:cxnSp>
            <p:nvCxnSpPr>
              <p:cNvPr id="801" name="Google Shape;801;p63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diamond" w="med" len="med"/>
                <a:tailEnd type="none" w="med" len="med"/>
              </a:ln>
            </p:spPr>
          </p:cxnSp>
        </p:grpSp>
        <p:grpSp>
          <p:nvGrpSpPr>
            <p:cNvPr id="802" name="Google Shape;802;p63"/>
            <p:cNvGrpSpPr/>
            <p:nvPr/>
          </p:nvGrpSpPr>
          <p:grpSpPr>
            <a:xfrm>
              <a:off x="2691784" y="1805334"/>
              <a:ext cx="3761071" cy="2517610"/>
              <a:chOff x="2691784" y="1805334"/>
              <a:chExt cx="3761071" cy="2517610"/>
            </a:xfrm>
          </p:grpSpPr>
          <p:sp>
            <p:nvSpPr>
              <p:cNvPr id="803" name="Google Shape;803;p63"/>
              <p:cNvSpPr/>
              <p:nvPr/>
            </p:nvSpPr>
            <p:spPr>
              <a:xfrm>
                <a:off x="4306153" y="4282577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63"/>
              <p:cNvSpPr/>
              <p:nvPr/>
            </p:nvSpPr>
            <p:spPr>
              <a:xfrm>
                <a:off x="2691784" y="3778187"/>
                <a:ext cx="1916675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28485" h="36518" extrusionOk="0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5" name="Google Shape;805;p63"/>
              <p:cNvSpPr/>
              <p:nvPr/>
            </p:nvSpPr>
            <p:spPr>
              <a:xfrm>
                <a:off x="2691784" y="3036724"/>
                <a:ext cx="1020483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50609" h="35489" extrusionOk="0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6" name="Google Shape;806;p63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avLst/>
                <a:gdLst/>
                <a:ahLst/>
                <a:cxnLst/>
                <a:rect l="l" t="t" r="r" b="b"/>
                <a:pathLst>
                  <a:path w="187100" h="36518" extrusionOk="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7" name="Google Shape;807;p63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avLst/>
                <a:gdLst/>
                <a:ahLst/>
                <a:cxnLst/>
                <a:rect l="l" t="t" r="r" b="b"/>
                <a:pathLst>
                  <a:path w="86774" h="34353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8" name="Google Shape;808;p63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avLst/>
                <a:gdLst/>
                <a:ahLst/>
                <a:cxnLst/>
                <a:rect l="l" t="t" r="r" b="b"/>
                <a:pathLst>
                  <a:path w="143713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63"/>
              <p:cNvSpPr/>
              <p:nvPr/>
            </p:nvSpPr>
            <p:spPr>
              <a:xfrm>
                <a:off x="5447728" y="4282577"/>
                <a:ext cx="932050" cy="40353"/>
              </a:xfrm>
              <a:custGeom>
                <a:avLst/>
                <a:gdLst/>
                <a:ahLst/>
                <a:cxnLst/>
                <a:rect l="l" t="t" r="r" b="b"/>
                <a:pathLst>
                  <a:path w="106520" h="2706" extrusionOk="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" name="Google Shape;796;p63">
            <a:extLst>
              <a:ext uri="{FF2B5EF4-FFF2-40B4-BE49-F238E27FC236}">
                <a16:creationId xmlns:a16="http://schemas.microsoft.com/office/drawing/2014/main" id="{85BAD892-5F86-4C96-BA35-AA649A2A50BA}"/>
              </a:ext>
            </a:extLst>
          </p:cNvPr>
          <p:cNvSpPr/>
          <p:nvPr/>
        </p:nvSpPr>
        <p:spPr>
          <a:xfrm rot="5400000">
            <a:off x="6346750" y="2716523"/>
            <a:ext cx="241614" cy="209428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780;p63">
            <a:extLst>
              <a:ext uri="{FF2B5EF4-FFF2-40B4-BE49-F238E27FC236}">
                <a16:creationId xmlns:a16="http://schemas.microsoft.com/office/drawing/2014/main" id="{F324607E-5A69-460B-B845-8C6D39C1BA1E}"/>
              </a:ext>
            </a:extLst>
          </p:cNvPr>
          <p:cNvSpPr txBox="1">
            <a:spLocks/>
          </p:cNvSpPr>
          <p:nvPr/>
        </p:nvSpPr>
        <p:spPr>
          <a:xfrm>
            <a:off x="6974703" y="2434583"/>
            <a:ext cx="1537288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600" b="1" u="sng" dirty="0">
                <a:latin typeface="Roboto Condensed Light" panose="020B0604020202020204" charset="0"/>
                <a:ea typeface="Roboto Condensed Light" panose="020B0604020202020204" charset="0"/>
              </a:rPr>
              <a:t>2 DE MARZO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BE8DF947-0F35-42DE-8F17-F640D39B8F26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PLANIFICACIÓN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815;p64">
            <a:extLst>
              <a:ext uri="{FF2B5EF4-FFF2-40B4-BE49-F238E27FC236}">
                <a16:creationId xmlns:a16="http://schemas.microsoft.com/office/drawing/2014/main" id="{B9668E7F-4883-4535-95CD-1E2D30E3EEBB}"/>
              </a:ext>
            </a:extLst>
          </p:cNvPr>
          <p:cNvSpPr/>
          <p:nvPr/>
        </p:nvSpPr>
        <p:spPr>
          <a:xfrm>
            <a:off x="6504503" y="1624475"/>
            <a:ext cx="621690" cy="3526669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6" name="Google Shape;816;p64">
            <a:extLst>
              <a:ext uri="{FF2B5EF4-FFF2-40B4-BE49-F238E27FC236}">
                <a16:creationId xmlns:a16="http://schemas.microsoft.com/office/drawing/2014/main" id="{18518893-C857-4394-AC35-E37E4F84AB0F}"/>
              </a:ext>
            </a:extLst>
          </p:cNvPr>
          <p:cNvSpPr/>
          <p:nvPr/>
        </p:nvSpPr>
        <p:spPr>
          <a:xfrm>
            <a:off x="6194050" y="2359004"/>
            <a:ext cx="621690" cy="2785213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7" name="Google Shape;817;p64">
            <a:extLst>
              <a:ext uri="{FF2B5EF4-FFF2-40B4-BE49-F238E27FC236}">
                <a16:creationId xmlns:a16="http://schemas.microsoft.com/office/drawing/2014/main" id="{67EC9645-86EC-466E-B6BE-90B41E21225D}"/>
              </a:ext>
            </a:extLst>
          </p:cNvPr>
          <p:cNvSpPr/>
          <p:nvPr/>
        </p:nvSpPr>
        <p:spPr>
          <a:xfrm>
            <a:off x="5883588" y="3094875"/>
            <a:ext cx="621690" cy="2049300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cxnSp>
        <p:nvCxnSpPr>
          <p:cNvPr id="58" name="Google Shape;818;p64">
            <a:extLst>
              <a:ext uri="{FF2B5EF4-FFF2-40B4-BE49-F238E27FC236}">
                <a16:creationId xmlns:a16="http://schemas.microsoft.com/office/drawing/2014/main" id="{AAF42666-B7BE-4BE6-890C-5E2791456AF4}"/>
              </a:ext>
            </a:extLst>
          </p:cNvPr>
          <p:cNvCxnSpPr>
            <a:cxnSpLocks/>
          </p:cNvCxnSpPr>
          <p:nvPr/>
        </p:nvCxnSpPr>
        <p:spPr>
          <a:xfrm rot="10800000">
            <a:off x="4371728" y="3997982"/>
            <a:ext cx="1208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59" name="Google Shape;819;p64">
            <a:extLst>
              <a:ext uri="{FF2B5EF4-FFF2-40B4-BE49-F238E27FC236}">
                <a16:creationId xmlns:a16="http://schemas.microsoft.com/office/drawing/2014/main" id="{D30BD382-23D6-44D3-BC7C-E483A032D8E6}"/>
              </a:ext>
            </a:extLst>
          </p:cNvPr>
          <p:cNvSpPr/>
          <p:nvPr/>
        </p:nvSpPr>
        <p:spPr>
          <a:xfrm>
            <a:off x="5573128" y="3765299"/>
            <a:ext cx="621690" cy="1378371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1176"/>
                </a:srgbClr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cxnSp>
        <p:nvCxnSpPr>
          <p:cNvPr id="60" name="Google Shape;820;p64">
            <a:extLst>
              <a:ext uri="{FF2B5EF4-FFF2-40B4-BE49-F238E27FC236}">
                <a16:creationId xmlns:a16="http://schemas.microsoft.com/office/drawing/2014/main" id="{122015B0-04B0-4B82-83D5-E51F468DC8C7}"/>
              </a:ext>
            </a:extLst>
          </p:cNvPr>
          <p:cNvCxnSpPr>
            <a:cxnSpLocks/>
          </p:cNvCxnSpPr>
          <p:nvPr/>
        </p:nvCxnSpPr>
        <p:spPr>
          <a:xfrm rot="10800000">
            <a:off x="4371578" y="3319425"/>
            <a:ext cx="1520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61" name="Google Shape;821;p64">
            <a:extLst>
              <a:ext uri="{FF2B5EF4-FFF2-40B4-BE49-F238E27FC236}">
                <a16:creationId xmlns:a16="http://schemas.microsoft.com/office/drawing/2014/main" id="{524DE681-964C-4C8A-A707-AF344ED60850}"/>
              </a:ext>
            </a:extLst>
          </p:cNvPr>
          <p:cNvCxnSpPr>
            <a:cxnSpLocks/>
          </p:cNvCxnSpPr>
          <p:nvPr/>
        </p:nvCxnSpPr>
        <p:spPr>
          <a:xfrm rot="10800000">
            <a:off x="4371703" y="2585321"/>
            <a:ext cx="1832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62" name="Google Shape;822;p64">
            <a:extLst>
              <a:ext uri="{FF2B5EF4-FFF2-40B4-BE49-F238E27FC236}">
                <a16:creationId xmlns:a16="http://schemas.microsoft.com/office/drawing/2014/main" id="{19B56322-C02E-4FD4-B6F1-B58443F56D85}"/>
              </a:ext>
            </a:extLst>
          </p:cNvPr>
          <p:cNvCxnSpPr>
            <a:cxnSpLocks/>
          </p:cNvCxnSpPr>
          <p:nvPr/>
        </p:nvCxnSpPr>
        <p:spPr>
          <a:xfrm rot="10800000">
            <a:off x="4371653" y="1851226"/>
            <a:ext cx="2137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63" name="Google Shape;823;p64">
            <a:extLst>
              <a:ext uri="{FF2B5EF4-FFF2-40B4-BE49-F238E27FC236}">
                <a16:creationId xmlns:a16="http://schemas.microsoft.com/office/drawing/2014/main" id="{4CAD9A06-2B75-4E6F-BAE7-B607556B7C49}"/>
              </a:ext>
            </a:extLst>
          </p:cNvPr>
          <p:cNvSpPr txBox="1">
            <a:spLocks/>
          </p:cNvSpPr>
          <p:nvPr/>
        </p:nvSpPr>
        <p:spPr>
          <a:xfrm>
            <a:off x="1065475" y="1646191"/>
            <a:ext cx="3179481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EXTENSIÓN DE FUNCIONALIDADES</a:t>
            </a:r>
          </a:p>
          <a:p>
            <a:pPr marL="0" indent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s-ES" sz="1200" dirty="0"/>
          </a:p>
        </p:txBody>
      </p:sp>
      <p:sp>
        <p:nvSpPr>
          <p:cNvPr id="64" name="Google Shape;824;p64">
            <a:extLst>
              <a:ext uri="{FF2B5EF4-FFF2-40B4-BE49-F238E27FC236}">
                <a16:creationId xmlns:a16="http://schemas.microsoft.com/office/drawing/2014/main" id="{A5700886-EE5E-4CE8-85B1-A17DAD13083B}"/>
              </a:ext>
            </a:extLst>
          </p:cNvPr>
          <p:cNvSpPr txBox="1">
            <a:spLocks/>
          </p:cNvSpPr>
          <p:nvPr/>
        </p:nvSpPr>
        <p:spPr>
          <a:xfrm>
            <a:off x="-430445" y="2277704"/>
            <a:ext cx="594073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CUMPLIMIENTO TOTAL DEL CONTRATO</a:t>
            </a:r>
          </a:p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 Y OBJETIVOS</a:t>
            </a:r>
          </a:p>
          <a:p>
            <a:pPr marL="0" indent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s-ES" sz="1200" dirty="0"/>
          </a:p>
        </p:txBody>
      </p:sp>
      <p:sp>
        <p:nvSpPr>
          <p:cNvPr id="65" name="Google Shape;825;p64">
            <a:extLst>
              <a:ext uri="{FF2B5EF4-FFF2-40B4-BE49-F238E27FC236}">
                <a16:creationId xmlns:a16="http://schemas.microsoft.com/office/drawing/2014/main" id="{74EA22FB-0D17-43A2-B5D9-D5F7E19BEC25}"/>
              </a:ext>
            </a:extLst>
          </p:cNvPr>
          <p:cNvSpPr txBox="1">
            <a:spLocks/>
          </p:cNvSpPr>
          <p:nvPr/>
        </p:nvSpPr>
        <p:spPr>
          <a:xfrm>
            <a:off x="204424" y="3112591"/>
            <a:ext cx="4040532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/>
              <a:t>IMPLICACIÓN Y COMUNICACIÓN EN EL EQUIPO</a:t>
            </a:r>
          </a:p>
          <a:p>
            <a:pPr marL="0" indent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s-ES" sz="1200" dirty="0"/>
          </a:p>
        </p:txBody>
      </p:sp>
      <p:sp>
        <p:nvSpPr>
          <p:cNvPr id="66" name="Google Shape;826;p64">
            <a:extLst>
              <a:ext uri="{FF2B5EF4-FFF2-40B4-BE49-F238E27FC236}">
                <a16:creationId xmlns:a16="http://schemas.microsoft.com/office/drawing/2014/main" id="{249C0FC7-F2F9-4B48-BF57-469EB504971D}"/>
              </a:ext>
            </a:extLst>
          </p:cNvPr>
          <p:cNvSpPr txBox="1">
            <a:spLocks/>
          </p:cNvSpPr>
          <p:nvPr/>
        </p:nvSpPr>
        <p:spPr>
          <a:xfrm>
            <a:off x="755374" y="3797927"/>
            <a:ext cx="3489582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PLANIFICACIÓN CUMPLIDA</a:t>
            </a:r>
          </a:p>
          <a:p>
            <a:pPr marL="0" indent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 typeface="Roboto Condensed Light"/>
              <a:buNone/>
            </a:pPr>
            <a:endParaRPr lang="es-ES" sz="1200" dirty="0"/>
          </a:p>
        </p:txBody>
      </p:sp>
      <p:grpSp>
        <p:nvGrpSpPr>
          <p:cNvPr id="67" name="Google Shape;830;p64">
            <a:extLst>
              <a:ext uri="{FF2B5EF4-FFF2-40B4-BE49-F238E27FC236}">
                <a16:creationId xmlns:a16="http://schemas.microsoft.com/office/drawing/2014/main" id="{CE8882A3-1EEC-4F26-B2B3-4F447AEAADDC}"/>
              </a:ext>
            </a:extLst>
          </p:cNvPr>
          <p:cNvGrpSpPr/>
          <p:nvPr/>
        </p:nvGrpSpPr>
        <p:grpSpPr>
          <a:xfrm>
            <a:off x="5718553" y="3999322"/>
            <a:ext cx="330827" cy="330827"/>
            <a:chOff x="3963575" y="2317575"/>
            <a:chExt cx="296175" cy="296175"/>
          </a:xfrm>
        </p:grpSpPr>
        <p:sp>
          <p:nvSpPr>
            <p:cNvPr id="68" name="Google Shape;831;p64">
              <a:extLst>
                <a:ext uri="{FF2B5EF4-FFF2-40B4-BE49-F238E27FC236}">
                  <a16:creationId xmlns:a16="http://schemas.microsoft.com/office/drawing/2014/main" id="{C1C34F9F-AC0D-4362-A119-BC0859719621}"/>
                </a:ext>
              </a:extLst>
            </p:cNvPr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32;p64">
              <a:extLst>
                <a:ext uri="{FF2B5EF4-FFF2-40B4-BE49-F238E27FC236}">
                  <a16:creationId xmlns:a16="http://schemas.microsoft.com/office/drawing/2014/main" id="{709ABDBA-207F-4ABE-BC7E-7D133ACD3E11}"/>
                </a:ext>
              </a:extLst>
            </p:cNvPr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33;p64">
              <a:extLst>
                <a:ext uri="{FF2B5EF4-FFF2-40B4-BE49-F238E27FC236}">
                  <a16:creationId xmlns:a16="http://schemas.microsoft.com/office/drawing/2014/main" id="{2D324A59-438A-477A-BA0B-8DC9B386D7FD}"/>
                </a:ext>
              </a:extLst>
            </p:cNvPr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34;p64">
              <a:extLst>
                <a:ext uri="{FF2B5EF4-FFF2-40B4-BE49-F238E27FC236}">
                  <a16:creationId xmlns:a16="http://schemas.microsoft.com/office/drawing/2014/main" id="{6371BDF6-7415-459C-B101-6DCBE8661ADB}"/>
                </a:ext>
              </a:extLst>
            </p:cNvPr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35;p64">
              <a:extLst>
                <a:ext uri="{FF2B5EF4-FFF2-40B4-BE49-F238E27FC236}">
                  <a16:creationId xmlns:a16="http://schemas.microsoft.com/office/drawing/2014/main" id="{027372AF-21F9-4932-AC96-8F7432CFE0D5}"/>
                </a:ext>
              </a:extLst>
            </p:cNvPr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36;p64">
              <a:extLst>
                <a:ext uri="{FF2B5EF4-FFF2-40B4-BE49-F238E27FC236}">
                  <a16:creationId xmlns:a16="http://schemas.microsoft.com/office/drawing/2014/main" id="{9D59F1AB-CFD6-45FF-804E-810102EC67F3}"/>
                </a:ext>
              </a:extLst>
            </p:cNvPr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37;p64">
              <a:extLst>
                <a:ext uri="{FF2B5EF4-FFF2-40B4-BE49-F238E27FC236}">
                  <a16:creationId xmlns:a16="http://schemas.microsoft.com/office/drawing/2014/main" id="{6F3C3F40-D2E3-4FC4-9DBF-C00D992B69D6}"/>
                </a:ext>
              </a:extLst>
            </p:cNvPr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38;p64">
              <a:extLst>
                <a:ext uri="{FF2B5EF4-FFF2-40B4-BE49-F238E27FC236}">
                  <a16:creationId xmlns:a16="http://schemas.microsoft.com/office/drawing/2014/main" id="{7F0495AB-CE39-49C5-B417-1CC33CD4A610}"/>
                </a:ext>
              </a:extLst>
            </p:cNvPr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39;p64">
              <a:extLst>
                <a:ext uri="{FF2B5EF4-FFF2-40B4-BE49-F238E27FC236}">
                  <a16:creationId xmlns:a16="http://schemas.microsoft.com/office/drawing/2014/main" id="{887F3F80-6ADB-4144-8F3E-89A07EEB5592}"/>
                </a:ext>
              </a:extLst>
            </p:cNvPr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40;p64">
              <a:extLst>
                <a:ext uri="{FF2B5EF4-FFF2-40B4-BE49-F238E27FC236}">
                  <a16:creationId xmlns:a16="http://schemas.microsoft.com/office/drawing/2014/main" id="{8337504E-5C91-4CFF-A62C-44419CF39625}"/>
                </a:ext>
              </a:extLst>
            </p:cNvPr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41;p64">
              <a:extLst>
                <a:ext uri="{FF2B5EF4-FFF2-40B4-BE49-F238E27FC236}">
                  <a16:creationId xmlns:a16="http://schemas.microsoft.com/office/drawing/2014/main" id="{F476DC6C-DB84-4CA3-9C93-EA1850BC830D}"/>
                </a:ext>
              </a:extLst>
            </p:cNvPr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42;p64">
              <a:extLst>
                <a:ext uri="{FF2B5EF4-FFF2-40B4-BE49-F238E27FC236}">
                  <a16:creationId xmlns:a16="http://schemas.microsoft.com/office/drawing/2014/main" id="{B05C10A2-A474-416F-91CB-A972CCB528F1}"/>
                </a:ext>
              </a:extLst>
            </p:cNvPr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43;p64">
              <a:extLst>
                <a:ext uri="{FF2B5EF4-FFF2-40B4-BE49-F238E27FC236}">
                  <a16:creationId xmlns:a16="http://schemas.microsoft.com/office/drawing/2014/main" id="{2C48EA9C-5CB6-4FF2-9F50-C37A5327053A}"/>
                </a:ext>
              </a:extLst>
            </p:cNvPr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44;p64">
              <a:extLst>
                <a:ext uri="{FF2B5EF4-FFF2-40B4-BE49-F238E27FC236}">
                  <a16:creationId xmlns:a16="http://schemas.microsoft.com/office/drawing/2014/main" id="{CF848516-DEA1-456F-84E7-586335CBE0AA}"/>
                </a:ext>
              </a:extLst>
            </p:cNvPr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45;p64">
              <a:extLst>
                <a:ext uri="{FF2B5EF4-FFF2-40B4-BE49-F238E27FC236}">
                  <a16:creationId xmlns:a16="http://schemas.microsoft.com/office/drawing/2014/main" id="{CD49A5CB-2049-4611-B404-64F25E23DABC}"/>
                </a:ext>
              </a:extLst>
            </p:cNvPr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46;p64">
              <a:extLst>
                <a:ext uri="{FF2B5EF4-FFF2-40B4-BE49-F238E27FC236}">
                  <a16:creationId xmlns:a16="http://schemas.microsoft.com/office/drawing/2014/main" id="{07B112E6-13C4-4863-AEB8-B769D4D85F44}"/>
                </a:ext>
              </a:extLst>
            </p:cNvPr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7;p64">
            <a:extLst>
              <a:ext uri="{FF2B5EF4-FFF2-40B4-BE49-F238E27FC236}">
                <a16:creationId xmlns:a16="http://schemas.microsoft.com/office/drawing/2014/main" id="{BD27FB60-4458-4156-94F7-F33A97EF64AC}"/>
              </a:ext>
            </a:extLst>
          </p:cNvPr>
          <p:cNvGrpSpPr/>
          <p:nvPr/>
        </p:nvGrpSpPr>
        <p:grpSpPr>
          <a:xfrm>
            <a:off x="6339466" y="2585336"/>
            <a:ext cx="330827" cy="329934"/>
            <a:chOff x="3962775" y="2683025"/>
            <a:chExt cx="296175" cy="295375"/>
          </a:xfrm>
        </p:grpSpPr>
        <p:sp>
          <p:nvSpPr>
            <p:cNvPr id="85" name="Google Shape;848;p64">
              <a:extLst>
                <a:ext uri="{FF2B5EF4-FFF2-40B4-BE49-F238E27FC236}">
                  <a16:creationId xmlns:a16="http://schemas.microsoft.com/office/drawing/2014/main" id="{20566589-4D3C-4AF0-A5C0-A42FBEEDEE74}"/>
                </a:ext>
              </a:extLst>
            </p:cNvPr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49;p64">
              <a:extLst>
                <a:ext uri="{FF2B5EF4-FFF2-40B4-BE49-F238E27FC236}">
                  <a16:creationId xmlns:a16="http://schemas.microsoft.com/office/drawing/2014/main" id="{1EF725F3-134F-47FC-8309-F3B305FC3344}"/>
                </a:ext>
              </a:extLst>
            </p:cNvPr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50;p64">
              <a:extLst>
                <a:ext uri="{FF2B5EF4-FFF2-40B4-BE49-F238E27FC236}">
                  <a16:creationId xmlns:a16="http://schemas.microsoft.com/office/drawing/2014/main" id="{26A48B5B-4709-4F5C-9465-EFD63AA8F6E1}"/>
                </a:ext>
              </a:extLst>
            </p:cNvPr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51;p64">
            <a:extLst>
              <a:ext uri="{FF2B5EF4-FFF2-40B4-BE49-F238E27FC236}">
                <a16:creationId xmlns:a16="http://schemas.microsoft.com/office/drawing/2014/main" id="{1C5A3363-0A20-427D-B714-7219D83BAF26}"/>
              </a:ext>
            </a:extLst>
          </p:cNvPr>
          <p:cNvGrpSpPr/>
          <p:nvPr/>
        </p:nvGrpSpPr>
        <p:grpSpPr>
          <a:xfrm>
            <a:off x="6645941" y="1827392"/>
            <a:ext cx="327823" cy="328695"/>
            <a:chOff x="-1333200" y="2770450"/>
            <a:chExt cx="291450" cy="292225"/>
          </a:xfrm>
        </p:grpSpPr>
        <p:sp>
          <p:nvSpPr>
            <p:cNvPr id="89" name="Google Shape;852;p64">
              <a:extLst>
                <a:ext uri="{FF2B5EF4-FFF2-40B4-BE49-F238E27FC236}">
                  <a16:creationId xmlns:a16="http://schemas.microsoft.com/office/drawing/2014/main" id="{0EA0AC16-39D9-4F99-9B8C-4B6C20538E11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53;p64">
              <a:extLst>
                <a:ext uri="{FF2B5EF4-FFF2-40B4-BE49-F238E27FC236}">
                  <a16:creationId xmlns:a16="http://schemas.microsoft.com/office/drawing/2014/main" id="{9F8D5CF7-268F-4D5C-B955-E2B5F4EF9F2E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423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8388;p82">
            <a:extLst>
              <a:ext uri="{FF2B5EF4-FFF2-40B4-BE49-F238E27FC236}">
                <a16:creationId xmlns:a16="http://schemas.microsoft.com/office/drawing/2014/main" id="{E97408CD-8444-4443-92E1-F5CDE2633BF7}"/>
              </a:ext>
            </a:extLst>
          </p:cNvPr>
          <p:cNvSpPr/>
          <p:nvPr/>
        </p:nvSpPr>
        <p:spPr>
          <a:xfrm>
            <a:off x="6028809" y="3265290"/>
            <a:ext cx="330466" cy="329595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87FDE44B-A8A4-467D-94B7-58AA9147FC32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RESULTADOS Y VISIÓN DE FUTURO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>
            <a:spLocks noGrp="1"/>
          </p:cNvSpPr>
          <p:nvPr>
            <p:ph type="ctrTitle" idx="8"/>
          </p:nvPr>
        </p:nvSpPr>
        <p:spPr>
          <a:xfrm>
            <a:off x="0" y="410425"/>
            <a:ext cx="9144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Roboto Condensed Light" panose="020B0604020202020204" charset="0"/>
                <a:ea typeface="Roboto Condensed Light" panose="020B0604020202020204" charset="0"/>
              </a:rPr>
              <a:t>ÍNDICE</a:t>
            </a:r>
            <a:endParaRPr b="1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08" name="Google Shape;308;p44"/>
          <p:cNvSpPr txBox="1">
            <a:spLocks noGrp="1"/>
          </p:cNvSpPr>
          <p:nvPr>
            <p:ph type="ctrTitle"/>
          </p:nvPr>
        </p:nvSpPr>
        <p:spPr>
          <a:xfrm>
            <a:off x="1757457" y="2027322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b="1" dirty="0">
                <a:latin typeface="Roboto Condensed Light" panose="020B0604020202020204" charset="0"/>
                <a:ea typeface="Roboto Condensed Light" panose="020B0604020202020204" charset="0"/>
              </a:rPr>
              <a:t>MERCADO &amp; COMPETIDORES</a:t>
            </a:r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 idx="9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311" name="Google Shape;311;p44"/>
          <p:cNvSpPr txBox="1">
            <a:spLocks noGrp="1"/>
          </p:cNvSpPr>
          <p:nvPr>
            <p:ph type="ctrTitle" idx="2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Roboto Condensed Light" panose="020B0604020202020204" charset="0"/>
                <a:ea typeface="Roboto Condensed Light" panose="020B0604020202020204" charset="0"/>
              </a:rPr>
              <a:t>PRODUCTO</a:t>
            </a:r>
            <a:endParaRPr b="1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13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314" name="Google Shape;314;p44"/>
          <p:cNvSpPr txBox="1">
            <a:spLocks noGrp="1"/>
          </p:cNvSpPr>
          <p:nvPr>
            <p:ph type="ctrTitle" idx="4"/>
          </p:nvPr>
        </p:nvSpPr>
        <p:spPr>
          <a:xfrm>
            <a:off x="5118934" y="202548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buClr>
                <a:srgbClr val="000000"/>
              </a:buClr>
              <a:buSzPts val="1100"/>
              <a:defRPr/>
            </a:pPr>
            <a:r>
              <a:rPr lang="es-ES" b="1" dirty="0">
                <a:latin typeface="Roboto Condensed Light" panose="020B0604020202020204" charset="0"/>
                <a:ea typeface="Roboto Condensed Light" panose="020B0604020202020204" charset="0"/>
              </a:rPr>
              <a:t>PROBLEMA VS. SOLUCIÓN</a:t>
            </a:r>
          </a:p>
        </p:txBody>
      </p:sp>
      <p:sp>
        <p:nvSpPr>
          <p:cNvPr id="316" name="Google Shape;316;p44"/>
          <p:cNvSpPr txBox="1">
            <a:spLocks noGrp="1"/>
          </p:cNvSpPr>
          <p:nvPr>
            <p:ph type="title" idx="14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317" name="Google Shape;317;p44"/>
          <p:cNvSpPr txBox="1">
            <a:spLocks noGrp="1"/>
          </p:cNvSpPr>
          <p:nvPr>
            <p:ph type="ctrTitle" idx="6"/>
          </p:nvPr>
        </p:nvSpPr>
        <p:spPr>
          <a:xfrm>
            <a:off x="4824357" y="359354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Roboto Condensed Light" panose="020B0604020202020204" charset="0"/>
                <a:ea typeface="Roboto Condensed Light" panose="020B0604020202020204" charset="0"/>
              </a:rPr>
              <a:t>RESULTADOS</a:t>
            </a:r>
            <a:endParaRPr b="1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319" name="Google Shape;319;p44"/>
          <p:cNvSpPr txBox="1">
            <a:spLocks noGrp="1"/>
          </p:cNvSpPr>
          <p:nvPr>
            <p:ph type="title" idx="15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745;p62">
            <a:extLst>
              <a:ext uri="{FF2B5EF4-FFF2-40B4-BE49-F238E27FC236}">
                <a16:creationId xmlns:a16="http://schemas.microsoft.com/office/drawing/2014/main" id="{00FCA364-F0FF-42ED-AAD3-2FE7C024CEDE}"/>
              </a:ext>
            </a:extLst>
          </p:cNvPr>
          <p:cNvGrpSpPr/>
          <p:nvPr/>
        </p:nvGrpSpPr>
        <p:grpSpPr>
          <a:xfrm>
            <a:off x="956848" y="1590261"/>
            <a:ext cx="7182587" cy="1664026"/>
            <a:chOff x="2457787" y="2317237"/>
            <a:chExt cx="4228423" cy="979620"/>
          </a:xfrm>
        </p:grpSpPr>
        <p:sp>
          <p:nvSpPr>
            <p:cNvPr id="101" name="Google Shape;746;p62">
              <a:extLst>
                <a:ext uri="{FF2B5EF4-FFF2-40B4-BE49-F238E27FC236}">
                  <a16:creationId xmlns:a16="http://schemas.microsoft.com/office/drawing/2014/main" id="{1F62035D-5041-400A-93D2-EB34F35B766E}"/>
                </a:ext>
              </a:extLst>
            </p:cNvPr>
            <p:cNvSpPr/>
            <p:nvPr/>
          </p:nvSpPr>
          <p:spPr>
            <a:xfrm>
              <a:off x="2457787" y="2317237"/>
              <a:ext cx="2069813" cy="979620"/>
            </a:xfrm>
            <a:custGeom>
              <a:avLst/>
              <a:gdLst/>
              <a:ahLst/>
              <a:cxnLst/>
              <a:rect l="l" t="t" r="r" b="b"/>
              <a:pathLst>
                <a:path w="34368" h="16266" extrusionOk="0">
                  <a:moveTo>
                    <a:pt x="4679" y="0"/>
                  </a:moveTo>
                  <a:lnTo>
                    <a:pt x="0" y="8133"/>
                  </a:lnTo>
                  <a:lnTo>
                    <a:pt x="4679" y="16265"/>
                  </a:lnTo>
                  <a:lnTo>
                    <a:pt x="14094" y="16265"/>
                  </a:lnTo>
                  <a:lnTo>
                    <a:pt x="17913" y="9590"/>
                  </a:lnTo>
                  <a:lnTo>
                    <a:pt x="22591" y="1458"/>
                  </a:lnTo>
                  <a:lnTo>
                    <a:pt x="30301" y="1458"/>
                  </a:lnTo>
                  <a:lnTo>
                    <a:pt x="33522" y="7098"/>
                  </a:lnTo>
                  <a:lnTo>
                    <a:pt x="34367" y="5640"/>
                  </a:lnTo>
                  <a:lnTo>
                    <a:pt x="33522" y="4183"/>
                  </a:lnTo>
                  <a:lnTo>
                    <a:pt x="31146" y="0"/>
                  </a:lnTo>
                  <a:lnTo>
                    <a:pt x="21746" y="0"/>
                  </a:lnTo>
                  <a:lnTo>
                    <a:pt x="17067" y="8133"/>
                  </a:lnTo>
                  <a:lnTo>
                    <a:pt x="13234" y="14808"/>
                  </a:lnTo>
                  <a:lnTo>
                    <a:pt x="5524" y="14808"/>
                  </a:lnTo>
                  <a:lnTo>
                    <a:pt x="1706" y="8133"/>
                  </a:lnTo>
                  <a:lnTo>
                    <a:pt x="5524" y="1458"/>
                  </a:lnTo>
                  <a:lnTo>
                    <a:pt x="13234" y="1458"/>
                  </a:lnTo>
                  <a:lnTo>
                    <a:pt x="16455" y="7098"/>
                  </a:lnTo>
                  <a:lnTo>
                    <a:pt x="17301" y="5640"/>
                  </a:lnTo>
                  <a:lnTo>
                    <a:pt x="16455" y="4183"/>
                  </a:lnTo>
                  <a:lnTo>
                    <a:pt x="1409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47;p62">
              <a:extLst>
                <a:ext uri="{FF2B5EF4-FFF2-40B4-BE49-F238E27FC236}">
                  <a16:creationId xmlns:a16="http://schemas.microsoft.com/office/drawing/2014/main" id="{0CF75B0E-CD0B-46B8-AC4A-F4648893D083}"/>
                </a:ext>
              </a:extLst>
            </p:cNvPr>
            <p:cNvSpPr/>
            <p:nvPr/>
          </p:nvSpPr>
          <p:spPr>
            <a:xfrm>
              <a:off x="4615554" y="2317237"/>
              <a:ext cx="2070656" cy="979620"/>
            </a:xfrm>
            <a:custGeom>
              <a:avLst/>
              <a:gdLst/>
              <a:ahLst/>
              <a:cxnLst/>
              <a:rect l="l" t="t" r="r" b="b"/>
              <a:pathLst>
                <a:path w="34382" h="16266" extrusionOk="0">
                  <a:moveTo>
                    <a:pt x="20288" y="0"/>
                  </a:moveTo>
                  <a:lnTo>
                    <a:pt x="16470" y="6675"/>
                  </a:lnTo>
                  <a:lnTo>
                    <a:pt x="11791" y="14808"/>
                  </a:lnTo>
                  <a:lnTo>
                    <a:pt x="4081" y="14808"/>
                  </a:lnTo>
                  <a:lnTo>
                    <a:pt x="860" y="9167"/>
                  </a:lnTo>
                  <a:lnTo>
                    <a:pt x="0" y="10625"/>
                  </a:lnTo>
                  <a:lnTo>
                    <a:pt x="860" y="12082"/>
                  </a:lnTo>
                  <a:lnTo>
                    <a:pt x="3221" y="16265"/>
                  </a:lnTo>
                  <a:lnTo>
                    <a:pt x="12637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858" y="1458"/>
                  </a:lnTo>
                  <a:lnTo>
                    <a:pt x="32677" y="8133"/>
                  </a:lnTo>
                  <a:lnTo>
                    <a:pt x="28858" y="14808"/>
                  </a:lnTo>
                  <a:lnTo>
                    <a:pt x="21134" y="14808"/>
                  </a:lnTo>
                  <a:lnTo>
                    <a:pt x="17927" y="9167"/>
                  </a:lnTo>
                  <a:lnTo>
                    <a:pt x="17067" y="10625"/>
                  </a:lnTo>
                  <a:lnTo>
                    <a:pt x="17927" y="12082"/>
                  </a:lnTo>
                  <a:lnTo>
                    <a:pt x="20288" y="16265"/>
                  </a:lnTo>
                  <a:lnTo>
                    <a:pt x="29703" y="16265"/>
                  </a:lnTo>
                  <a:lnTo>
                    <a:pt x="34382" y="8133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748;p62">
              <a:extLst>
                <a:ext uri="{FF2B5EF4-FFF2-40B4-BE49-F238E27FC236}">
                  <a16:creationId xmlns:a16="http://schemas.microsoft.com/office/drawing/2014/main" id="{5E35D643-B9ED-4E95-8034-96B3F9A16682}"/>
                </a:ext>
              </a:extLst>
            </p:cNvPr>
            <p:cNvSpPr/>
            <p:nvPr/>
          </p:nvSpPr>
          <p:spPr>
            <a:xfrm>
              <a:off x="3580437" y="2317237"/>
              <a:ext cx="1978512" cy="979620"/>
            </a:xfrm>
            <a:custGeom>
              <a:avLst/>
              <a:gdLst/>
              <a:ahLst/>
              <a:cxnLst/>
              <a:rect l="l" t="t" r="r" b="b"/>
              <a:pathLst>
                <a:path w="32852" h="16266" extrusionOk="0">
                  <a:moveTo>
                    <a:pt x="20347" y="0"/>
                  </a:moveTo>
                  <a:lnTo>
                    <a:pt x="16455" y="6675"/>
                  </a:lnTo>
                  <a:lnTo>
                    <a:pt x="11850" y="14808"/>
                  </a:lnTo>
                  <a:lnTo>
                    <a:pt x="4125" y="14808"/>
                  </a:lnTo>
                  <a:lnTo>
                    <a:pt x="846" y="9167"/>
                  </a:lnTo>
                  <a:lnTo>
                    <a:pt x="0" y="10625"/>
                  </a:lnTo>
                  <a:lnTo>
                    <a:pt x="846" y="12082"/>
                  </a:lnTo>
                  <a:lnTo>
                    <a:pt x="3280" y="16265"/>
                  </a:lnTo>
                  <a:lnTo>
                    <a:pt x="12695" y="16265"/>
                  </a:lnTo>
                  <a:lnTo>
                    <a:pt x="17315" y="8133"/>
                  </a:lnTo>
                  <a:lnTo>
                    <a:pt x="21134" y="1458"/>
                  </a:lnTo>
                  <a:lnTo>
                    <a:pt x="28902" y="1458"/>
                  </a:lnTo>
                  <a:lnTo>
                    <a:pt x="32065" y="6981"/>
                  </a:lnTo>
                  <a:lnTo>
                    <a:pt x="32852" y="5524"/>
                  </a:lnTo>
                  <a:lnTo>
                    <a:pt x="29703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1176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" name="Google Shape;749;p62">
            <a:extLst>
              <a:ext uri="{FF2B5EF4-FFF2-40B4-BE49-F238E27FC236}">
                <a16:creationId xmlns:a16="http://schemas.microsoft.com/office/drawing/2014/main" id="{6F78FF9B-8AA7-4436-B4F7-FEF6EE1033EC}"/>
              </a:ext>
            </a:extLst>
          </p:cNvPr>
          <p:cNvCxnSpPr>
            <a:cxnSpLocks/>
          </p:cNvCxnSpPr>
          <p:nvPr/>
        </p:nvCxnSpPr>
        <p:spPr>
          <a:xfrm>
            <a:off x="1910339" y="3254287"/>
            <a:ext cx="0" cy="24701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07" name="Google Shape;4803;p74">
            <a:extLst>
              <a:ext uri="{FF2B5EF4-FFF2-40B4-BE49-F238E27FC236}">
                <a16:creationId xmlns:a16="http://schemas.microsoft.com/office/drawing/2014/main" id="{8A18469A-1578-45D1-B9D5-D3D811FDBF24}"/>
              </a:ext>
            </a:extLst>
          </p:cNvPr>
          <p:cNvGrpSpPr/>
          <p:nvPr/>
        </p:nvGrpSpPr>
        <p:grpSpPr>
          <a:xfrm>
            <a:off x="1506530" y="2014447"/>
            <a:ext cx="807619" cy="815654"/>
            <a:chOff x="-64764500" y="2280550"/>
            <a:chExt cx="316650" cy="319800"/>
          </a:xfrm>
          <a:solidFill>
            <a:schemeClr val="bg2"/>
          </a:solidFill>
        </p:grpSpPr>
        <p:sp>
          <p:nvSpPr>
            <p:cNvPr id="108" name="Google Shape;4804;p74">
              <a:extLst>
                <a:ext uri="{FF2B5EF4-FFF2-40B4-BE49-F238E27FC236}">
                  <a16:creationId xmlns:a16="http://schemas.microsoft.com/office/drawing/2014/main" id="{507F56B1-7DF9-43A9-BCDB-33B1602A9431}"/>
                </a:ext>
              </a:extLst>
            </p:cNvPr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805;p74">
              <a:extLst>
                <a:ext uri="{FF2B5EF4-FFF2-40B4-BE49-F238E27FC236}">
                  <a16:creationId xmlns:a16="http://schemas.microsoft.com/office/drawing/2014/main" id="{313CC938-19A6-4BBB-BF44-BA551871514A}"/>
                </a:ext>
              </a:extLst>
            </p:cNvPr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5888;p76">
            <a:extLst>
              <a:ext uri="{FF2B5EF4-FFF2-40B4-BE49-F238E27FC236}">
                <a16:creationId xmlns:a16="http://schemas.microsoft.com/office/drawing/2014/main" id="{CE1AB95C-16B7-40DA-B6FB-06BFA8A40D16}"/>
              </a:ext>
            </a:extLst>
          </p:cNvPr>
          <p:cNvSpPr/>
          <p:nvPr/>
        </p:nvSpPr>
        <p:spPr>
          <a:xfrm>
            <a:off x="3267640" y="1993121"/>
            <a:ext cx="847659" cy="858306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749;p62">
            <a:extLst>
              <a:ext uri="{FF2B5EF4-FFF2-40B4-BE49-F238E27FC236}">
                <a16:creationId xmlns:a16="http://schemas.microsoft.com/office/drawing/2014/main" id="{940C078D-00E7-4D7E-AB07-707C25CBE386}"/>
              </a:ext>
            </a:extLst>
          </p:cNvPr>
          <p:cNvCxnSpPr>
            <a:cxnSpLocks/>
          </p:cNvCxnSpPr>
          <p:nvPr/>
        </p:nvCxnSpPr>
        <p:spPr>
          <a:xfrm>
            <a:off x="3680901" y="3253815"/>
            <a:ext cx="0" cy="24701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12" name="Google Shape;753;p62">
            <a:extLst>
              <a:ext uri="{FF2B5EF4-FFF2-40B4-BE49-F238E27FC236}">
                <a16:creationId xmlns:a16="http://schemas.microsoft.com/office/drawing/2014/main" id="{2A6ABB0F-DA5A-4BB1-88AE-B679DDEE1F00}"/>
              </a:ext>
            </a:extLst>
          </p:cNvPr>
          <p:cNvSpPr txBox="1">
            <a:spLocks/>
          </p:cNvSpPr>
          <p:nvPr/>
        </p:nvSpPr>
        <p:spPr>
          <a:xfrm>
            <a:off x="2830219" y="3489404"/>
            <a:ext cx="1720987" cy="41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DESARROLLO</a:t>
            </a:r>
          </a:p>
        </p:txBody>
      </p:sp>
      <p:sp>
        <p:nvSpPr>
          <p:cNvPr id="113" name="Google Shape;753;p62">
            <a:extLst>
              <a:ext uri="{FF2B5EF4-FFF2-40B4-BE49-F238E27FC236}">
                <a16:creationId xmlns:a16="http://schemas.microsoft.com/office/drawing/2014/main" id="{C12909EF-02EB-40FD-BF8B-33C5367E72C8}"/>
              </a:ext>
            </a:extLst>
          </p:cNvPr>
          <p:cNvSpPr txBox="1">
            <a:spLocks/>
          </p:cNvSpPr>
          <p:nvPr/>
        </p:nvSpPr>
        <p:spPr>
          <a:xfrm>
            <a:off x="4573635" y="3489404"/>
            <a:ext cx="1720987" cy="41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REDIMENSIÓN</a:t>
            </a:r>
          </a:p>
        </p:txBody>
      </p:sp>
      <p:cxnSp>
        <p:nvCxnSpPr>
          <p:cNvPr id="114" name="Google Shape;749;p62">
            <a:extLst>
              <a:ext uri="{FF2B5EF4-FFF2-40B4-BE49-F238E27FC236}">
                <a16:creationId xmlns:a16="http://schemas.microsoft.com/office/drawing/2014/main" id="{409A677B-7590-4770-9B80-F8FF2B6FFF07}"/>
              </a:ext>
            </a:extLst>
          </p:cNvPr>
          <p:cNvCxnSpPr>
            <a:cxnSpLocks/>
          </p:cNvCxnSpPr>
          <p:nvPr/>
        </p:nvCxnSpPr>
        <p:spPr>
          <a:xfrm>
            <a:off x="5434129" y="3250344"/>
            <a:ext cx="0" cy="24701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15" name="Google Shape;5827;p76">
            <a:extLst>
              <a:ext uri="{FF2B5EF4-FFF2-40B4-BE49-F238E27FC236}">
                <a16:creationId xmlns:a16="http://schemas.microsoft.com/office/drawing/2014/main" id="{C934CA2A-A47D-4EAA-A69B-1DBC1AC53AE5}"/>
              </a:ext>
            </a:extLst>
          </p:cNvPr>
          <p:cNvSpPr/>
          <p:nvPr/>
        </p:nvSpPr>
        <p:spPr>
          <a:xfrm>
            <a:off x="5010299" y="1987653"/>
            <a:ext cx="847658" cy="846523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753;p62">
            <a:extLst>
              <a:ext uri="{FF2B5EF4-FFF2-40B4-BE49-F238E27FC236}">
                <a16:creationId xmlns:a16="http://schemas.microsoft.com/office/drawing/2014/main" id="{65EDEBDD-F9A8-4499-8C37-1C38B48C0623}"/>
              </a:ext>
            </a:extLst>
          </p:cNvPr>
          <p:cNvSpPr txBox="1">
            <a:spLocks/>
          </p:cNvSpPr>
          <p:nvPr/>
        </p:nvSpPr>
        <p:spPr>
          <a:xfrm>
            <a:off x="6304433" y="3491895"/>
            <a:ext cx="1720987" cy="41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OPERATIVIDAD</a:t>
            </a:r>
          </a:p>
        </p:txBody>
      </p:sp>
      <p:cxnSp>
        <p:nvCxnSpPr>
          <p:cNvPr id="117" name="Google Shape;749;p62">
            <a:extLst>
              <a:ext uri="{FF2B5EF4-FFF2-40B4-BE49-F238E27FC236}">
                <a16:creationId xmlns:a16="http://schemas.microsoft.com/office/drawing/2014/main" id="{E957F790-1868-465B-99F0-F57A27FD37B7}"/>
              </a:ext>
            </a:extLst>
          </p:cNvPr>
          <p:cNvCxnSpPr>
            <a:cxnSpLocks/>
          </p:cNvCxnSpPr>
          <p:nvPr/>
        </p:nvCxnSpPr>
        <p:spPr>
          <a:xfrm>
            <a:off x="7164927" y="3252835"/>
            <a:ext cx="0" cy="247011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118" name="Google Shape;6610;p78">
            <a:extLst>
              <a:ext uri="{FF2B5EF4-FFF2-40B4-BE49-F238E27FC236}">
                <a16:creationId xmlns:a16="http://schemas.microsoft.com/office/drawing/2014/main" id="{C4D12D00-9684-480E-B9AA-10DFABA2DA6B}"/>
              </a:ext>
            </a:extLst>
          </p:cNvPr>
          <p:cNvGrpSpPr/>
          <p:nvPr/>
        </p:nvGrpSpPr>
        <p:grpSpPr>
          <a:xfrm>
            <a:off x="6808328" y="1983579"/>
            <a:ext cx="848772" cy="846522"/>
            <a:chOff x="-35495600" y="2631825"/>
            <a:chExt cx="292225" cy="291450"/>
          </a:xfrm>
          <a:solidFill>
            <a:schemeClr val="bg2"/>
          </a:solidFill>
        </p:grpSpPr>
        <p:sp>
          <p:nvSpPr>
            <p:cNvPr id="119" name="Google Shape;6611;p78">
              <a:extLst>
                <a:ext uri="{FF2B5EF4-FFF2-40B4-BE49-F238E27FC236}">
                  <a16:creationId xmlns:a16="http://schemas.microsoft.com/office/drawing/2014/main" id="{3864A065-7D13-45C0-9BFC-593A070A9729}"/>
                </a:ext>
              </a:extLst>
            </p:cNvPr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612;p78">
              <a:extLst>
                <a:ext uri="{FF2B5EF4-FFF2-40B4-BE49-F238E27FC236}">
                  <a16:creationId xmlns:a16="http://schemas.microsoft.com/office/drawing/2014/main" id="{5AFC19B9-8972-4399-9468-BF1C4F50FE58}"/>
                </a:ext>
              </a:extLst>
            </p:cNvPr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613;p78">
              <a:extLst>
                <a:ext uri="{FF2B5EF4-FFF2-40B4-BE49-F238E27FC236}">
                  <a16:creationId xmlns:a16="http://schemas.microsoft.com/office/drawing/2014/main" id="{7F93A776-1B9B-4ACA-A222-670A81D64E22}"/>
                </a:ext>
              </a:extLst>
            </p:cNvPr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614;p78">
              <a:extLst>
                <a:ext uri="{FF2B5EF4-FFF2-40B4-BE49-F238E27FC236}">
                  <a16:creationId xmlns:a16="http://schemas.microsoft.com/office/drawing/2014/main" id="{D75A2F3D-11EE-4AE0-A698-04D07A996340}"/>
                </a:ext>
              </a:extLst>
            </p:cNvPr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753;p62">
            <a:extLst>
              <a:ext uri="{FF2B5EF4-FFF2-40B4-BE49-F238E27FC236}">
                <a16:creationId xmlns:a16="http://schemas.microsoft.com/office/drawing/2014/main" id="{9D07C841-9886-47BD-8A67-4C12F5E32A07}"/>
              </a:ext>
            </a:extLst>
          </p:cNvPr>
          <p:cNvSpPr txBox="1">
            <a:spLocks/>
          </p:cNvSpPr>
          <p:nvPr/>
        </p:nvSpPr>
        <p:spPr>
          <a:xfrm>
            <a:off x="1050898" y="3489404"/>
            <a:ext cx="1720987" cy="41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MARKETING</a:t>
            </a:r>
          </a:p>
        </p:txBody>
      </p:sp>
      <p:sp>
        <p:nvSpPr>
          <p:cNvPr id="124" name="Google Shape;753;p62">
            <a:extLst>
              <a:ext uri="{FF2B5EF4-FFF2-40B4-BE49-F238E27FC236}">
                <a16:creationId xmlns:a16="http://schemas.microsoft.com/office/drawing/2014/main" id="{2880EBF1-05A4-41EE-BE10-B410677D464C}"/>
              </a:ext>
            </a:extLst>
          </p:cNvPr>
          <p:cNvSpPr txBox="1">
            <a:spLocks/>
          </p:cNvSpPr>
          <p:nvPr/>
        </p:nvSpPr>
        <p:spPr>
          <a:xfrm>
            <a:off x="1050898" y="4054466"/>
            <a:ext cx="1720987" cy="41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6.500€/MES</a:t>
            </a:r>
          </a:p>
        </p:txBody>
      </p:sp>
      <p:sp>
        <p:nvSpPr>
          <p:cNvPr id="125" name="Google Shape;753;p62">
            <a:extLst>
              <a:ext uri="{FF2B5EF4-FFF2-40B4-BE49-F238E27FC236}">
                <a16:creationId xmlns:a16="http://schemas.microsoft.com/office/drawing/2014/main" id="{F13F3EFB-4D9D-4D77-8EAF-AFECFCC6838E}"/>
              </a:ext>
            </a:extLst>
          </p:cNvPr>
          <p:cNvSpPr txBox="1">
            <a:spLocks/>
          </p:cNvSpPr>
          <p:nvPr/>
        </p:nvSpPr>
        <p:spPr>
          <a:xfrm>
            <a:off x="2830219" y="4054466"/>
            <a:ext cx="1720987" cy="41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12.000€/MES</a:t>
            </a:r>
          </a:p>
        </p:txBody>
      </p:sp>
      <p:sp>
        <p:nvSpPr>
          <p:cNvPr id="126" name="Google Shape;753;p62">
            <a:extLst>
              <a:ext uri="{FF2B5EF4-FFF2-40B4-BE49-F238E27FC236}">
                <a16:creationId xmlns:a16="http://schemas.microsoft.com/office/drawing/2014/main" id="{601748DB-516C-4348-B342-C1AAA4F95D41}"/>
              </a:ext>
            </a:extLst>
          </p:cNvPr>
          <p:cNvSpPr txBox="1">
            <a:spLocks/>
          </p:cNvSpPr>
          <p:nvPr/>
        </p:nvSpPr>
        <p:spPr>
          <a:xfrm>
            <a:off x="4285982" y="4539311"/>
            <a:ext cx="2296292" cy="41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813€/AÑO </a:t>
            </a:r>
            <a:br>
              <a:rPr lang="es-ES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</a:br>
            <a:r>
              <a:rPr lang="es-ES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~ </a:t>
            </a:r>
          </a:p>
          <a:p>
            <a:pPr algn="ctr"/>
            <a:r>
              <a:rPr lang="es-ES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3.252€/AÑO</a:t>
            </a:r>
          </a:p>
        </p:txBody>
      </p:sp>
      <p:sp>
        <p:nvSpPr>
          <p:cNvPr id="128" name="Google Shape;753;p62">
            <a:extLst>
              <a:ext uri="{FF2B5EF4-FFF2-40B4-BE49-F238E27FC236}">
                <a16:creationId xmlns:a16="http://schemas.microsoft.com/office/drawing/2014/main" id="{3EBA30D4-CF6A-474F-B2E1-3568DFAB7738}"/>
              </a:ext>
            </a:extLst>
          </p:cNvPr>
          <p:cNvSpPr txBox="1">
            <a:spLocks/>
          </p:cNvSpPr>
          <p:nvPr/>
        </p:nvSpPr>
        <p:spPr>
          <a:xfrm>
            <a:off x="6304433" y="4054466"/>
            <a:ext cx="1720987" cy="41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es-ES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4.000/AÑO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557159B4-E90E-4B16-9FC4-6E30EC4BF446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INVERSIÓN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7"/>
          <p:cNvSpPr txBox="1">
            <a:spLocks noGrp="1"/>
          </p:cNvSpPr>
          <p:nvPr>
            <p:ph type="ctrTitle"/>
          </p:nvPr>
        </p:nvSpPr>
        <p:spPr>
          <a:xfrm flipH="1">
            <a:off x="1375500" y="3251501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Roboto Condensed Light" panose="020B0604020202020204" charset="0"/>
                <a:ea typeface="Roboto Condensed Light" panose="020B0604020202020204" charset="0"/>
              </a:rPr>
              <a:t>GRACIAS</a:t>
            </a:r>
            <a:endParaRPr b="1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40;p47">
            <a:extLst>
              <a:ext uri="{FF2B5EF4-FFF2-40B4-BE49-F238E27FC236}">
                <a16:creationId xmlns:a16="http://schemas.microsoft.com/office/drawing/2014/main" id="{46B0C847-B5DF-4FAF-AE61-04150B588235}"/>
              </a:ext>
            </a:extLst>
          </p:cNvPr>
          <p:cNvSpPr/>
          <p:nvPr/>
        </p:nvSpPr>
        <p:spPr>
          <a:xfrm rot="5400000">
            <a:off x="138605" y="312892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p47"/>
          <p:cNvSpPr/>
          <p:nvPr/>
        </p:nvSpPr>
        <p:spPr>
          <a:xfrm rot="5400000">
            <a:off x="4076891" y="3128924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7"/>
          <p:cNvSpPr/>
          <p:nvPr/>
        </p:nvSpPr>
        <p:spPr>
          <a:xfrm rot="5400000">
            <a:off x="2108268" y="312892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7"/>
          <p:cNvSpPr/>
          <p:nvPr/>
        </p:nvSpPr>
        <p:spPr>
          <a:xfrm rot="5400000">
            <a:off x="3098009" y="136580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 txBox="1">
            <a:spLocks noGrp="1"/>
          </p:cNvSpPr>
          <p:nvPr>
            <p:ph type="ctrTitle"/>
          </p:nvPr>
        </p:nvSpPr>
        <p:spPr>
          <a:xfrm>
            <a:off x="0" y="407811"/>
            <a:ext cx="9144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latin typeface="Roboto Condensed Light" panose="020B0604020202020204" charset="0"/>
                <a:ea typeface="Roboto Condensed Light" panose="020B0604020202020204" charset="0"/>
              </a:rPr>
              <a:t>NUESTRO EQUIPO</a:t>
            </a:r>
            <a:endParaRPr b="1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24" name="Google Shape;340;p47">
            <a:extLst>
              <a:ext uri="{FF2B5EF4-FFF2-40B4-BE49-F238E27FC236}">
                <a16:creationId xmlns:a16="http://schemas.microsoft.com/office/drawing/2014/main" id="{90E2EBC3-9625-475C-B312-453FA3A217B4}"/>
              </a:ext>
            </a:extLst>
          </p:cNvPr>
          <p:cNvSpPr/>
          <p:nvPr/>
        </p:nvSpPr>
        <p:spPr>
          <a:xfrm rot="5400000">
            <a:off x="6045514" y="3128924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40;p47">
            <a:extLst>
              <a:ext uri="{FF2B5EF4-FFF2-40B4-BE49-F238E27FC236}">
                <a16:creationId xmlns:a16="http://schemas.microsoft.com/office/drawing/2014/main" id="{6BB78F67-C181-4AE8-B4C8-FC1D101937D0}"/>
              </a:ext>
            </a:extLst>
          </p:cNvPr>
          <p:cNvSpPr/>
          <p:nvPr/>
        </p:nvSpPr>
        <p:spPr>
          <a:xfrm rot="5400000">
            <a:off x="1123437" y="136580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40;p47">
            <a:extLst>
              <a:ext uri="{FF2B5EF4-FFF2-40B4-BE49-F238E27FC236}">
                <a16:creationId xmlns:a16="http://schemas.microsoft.com/office/drawing/2014/main" id="{01D92639-AA61-4BAD-B676-89E45BD84CE3}"/>
              </a:ext>
            </a:extLst>
          </p:cNvPr>
          <p:cNvSpPr/>
          <p:nvPr/>
        </p:nvSpPr>
        <p:spPr>
          <a:xfrm rot="5400000">
            <a:off x="5056203" y="136580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56BE5A-A0EF-490C-83C5-C6C83689566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310458" y="4454245"/>
            <a:ext cx="1570200" cy="367800"/>
          </a:xfrm>
        </p:spPr>
        <p:txBody>
          <a:bodyPr/>
          <a:lstStyle/>
          <a:p>
            <a:r>
              <a:rPr lang="ca-ES" sz="1200" b="1" dirty="0"/>
              <a:t>AGUSTÍN TAMAYO</a:t>
            </a:r>
          </a:p>
        </p:txBody>
      </p:sp>
      <p:sp>
        <p:nvSpPr>
          <p:cNvPr id="35" name="Google Shape;340;p47">
            <a:extLst>
              <a:ext uri="{FF2B5EF4-FFF2-40B4-BE49-F238E27FC236}">
                <a16:creationId xmlns:a16="http://schemas.microsoft.com/office/drawing/2014/main" id="{92BD2DE1-8C88-402F-976A-CF86F279A638}"/>
              </a:ext>
            </a:extLst>
          </p:cNvPr>
          <p:cNvSpPr/>
          <p:nvPr/>
        </p:nvSpPr>
        <p:spPr>
          <a:xfrm rot="5400000">
            <a:off x="7003985" y="136580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person smiling with a teddy bear posing for the camera&#10;&#10;Description automatically generated">
            <a:extLst>
              <a:ext uri="{FF2B5EF4-FFF2-40B4-BE49-F238E27FC236}">
                <a16:creationId xmlns:a16="http://schemas.microsoft.com/office/drawing/2014/main" id="{CE3B12F3-2C17-4AAB-8071-A1E1CDC98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5" r="11717"/>
          <a:stretch/>
        </p:blipFill>
        <p:spPr>
          <a:xfrm>
            <a:off x="2680867" y="3318228"/>
            <a:ext cx="856211" cy="1189225"/>
          </a:xfrm>
          <a:prstGeom prst="rect">
            <a:avLst/>
          </a:prstGeom>
        </p:spPr>
      </p:pic>
      <p:sp>
        <p:nvSpPr>
          <p:cNvPr id="22" name="Subtitle 4">
            <a:extLst>
              <a:ext uri="{FF2B5EF4-FFF2-40B4-BE49-F238E27FC236}">
                <a16:creationId xmlns:a16="http://schemas.microsoft.com/office/drawing/2014/main" id="{1B88C480-C3BD-4168-A968-53FD3296FB88}"/>
              </a:ext>
            </a:extLst>
          </p:cNvPr>
          <p:cNvSpPr txBox="1">
            <a:spLocks/>
          </p:cNvSpPr>
          <p:nvPr/>
        </p:nvSpPr>
        <p:spPr>
          <a:xfrm>
            <a:off x="4231710" y="4439356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ca-ES" sz="1200" b="1" dirty="0"/>
              <a:t>MARTÍN SUSÍN</a:t>
            </a:r>
          </a:p>
        </p:txBody>
      </p:sp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C9F84AA-F922-411E-AD4D-E7E6A17FD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087" y="1540549"/>
            <a:ext cx="907646" cy="1210195"/>
          </a:xfrm>
          <a:prstGeom prst="rect">
            <a:avLst/>
          </a:prstGeom>
        </p:spPr>
      </p:pic>
      <p:sp>
        <p:nvSpPr>
          <p:cNvPr id="27" name="Subtitle 4">
            <a:extLst>
              <a:ext uri="{FF2B5EF4-FFF2-40B4-BE49-F238E27FC236}">
                <a16:creationId xmlns:a16="http://schemas.microsoft.com/office/drawing/2014/main" id="{70D548D7-FE23-4CF3-A49A-D2853206F55B}"/>
              </a:ext>
            </a:extLst>
          </p:cNvPr>
          <p:cNvSpPr txBox="1">
            <a:spLocks/>
          </p:cNvSpPr>
          <p:nvPr/>
        </p:nvSpPr>
        <p:spPr>
          <a:xfrm>
            <a:off x="1267827" y="2709075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ca-ES" sz="1200" b="1" dirty="0"/>
              <a:t>CARLES MILANÉS</a:t>
            </a:r>
          </a:p>
        </p:txBody>
      </p:sp>
      <p:pic>
        <p:nvPicPr>
          <p:cNvPr id="14" name="Picture 13" descr="A picture containing person, indoor, man, woman&#10;&#10;Description automatically generated">
            <a:extLst>
              <a:ext uri="{FF2B5EF4-FFF2-40B4-BE49-F238E27FC236}">
                <a16:creationId xmlns:a16="http://schemas.microsoft.com/office/drawing/2014/main" id="{AEB9135C-D486-4EF8-90A1-E1303D7EC9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95" r="29951" b="16640"/>
          <a:stretch/>
        </p:blipFill>
        <p:spPr>
          <a:xfrm rot="16200000">
            <a:off x="6457566" y="3478551"/>
            <a:ext cx="1177306" cy="847897"/>
          </a:xfrm>
          <a:prstGeom prst="rect">
            <a:avLst/>
          </a:prstGeom>
        </p:spPr>
      </p:pic>
      <p:sp>
        <p:nvSpPr>
          <p:cNvPr id="28" name="Subtitle 4">
            <a:extLst>
              <a:ext uri="{FF2B5EF4-FFF2-40B4-BE49-F238E27FC236}">
                <a16:creationId xmlns:a16="http://schemas.microsoft.com/office/drawing/2014/main" id="{F26C57D0-7E98-4729-8BC5-7C17F51AF197}"/>
              </a:ext>
            </a:extLst>
          </p:cNvPr>
          <p:cNvSpPr txBox="1">
            <a:spLocks/>
          </p:cNvSpPr>
          <p:nvPr/>
        </p:nvSpPr>
        <p:spPr>
          <a:xfrm>
            <a:off x="6219690" y="4429325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ca-ES" sz="1200" b="1" dirty="0"/>
              <a:t>JAN TUGORES</a:t>
            </a:r>
          </a:p>
        </p:txBody>
      </p:sp>
      <p:pic>
        <p:nvPicPr>
          <p:cNvPr id="16" name="Picture 1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832DF33-E5CC-4B0B-8B72-541D31A66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3794" y="1540549"/>
            <a:ext cx="906228" cy="1221104"/>
          </a:xfrm>
          <a:prstGeom prst="rect">
            <a:avLst/>
          </a:prstGeom>
        </p:spPr>
      </p:pic>
      <p:sp>
        <p:nvSpPr>
          <p:cNvPr id="31" name="Subtitle 4">
            <a:extLst>
              <a:ext uri="{FF2B5EF4-FFF2-40B4-BE49-F238E27FC236}">
                <a16:creationId xmlns:a16="http://schemas.microsoft.com/office/drawing/2014/main" id="{037864BB-2CC5-4BFF-A4CB-C3694A95A379}"/>
              </a:ext>
            </a:extLst>
          </p:cNvPr>
          <p:cNvSpPr txBox="1">
            <a:spLocks/>
          </p:cNvSpPr>
          <p:nvPr/>
        </p:nvSpPr>
        <p:spPr>
          <a:xfrm>
            <a:off x="5200441" y="2709075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ca-ES" sz="1200" b="1" dirty="0"/>
              <a:t>JUDITH BELLIDO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1B7BBCB-4ACB-4DD0-AFE7-2F7F08F4CA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104" t="41169" r="27960" b="16096"/>
          <a:stretch/>
        </p:blipFill>
        <p:spPr>
          <a:xfrm>
            <a:off x="3675515" y="1538479"/>
            <a:ext cx="846398" cy="1271290"/>
          </a:xfrm>
          <a:prstGeom prst="rect">
            <a:avLst/>
          </a:prstGeom>
        </p:spPr>
      </p:pic>
      <p:sp>
        <p:nvSpPr>
          <p:cNvPr id="34" name="Subtitle 4">
            <a:extLst>
              <a:ext uri="{FF2B5EF4-FFF2-40B4-BE49-F238E27FC236}">
                <a16:creationId xmlns:a16="http://schemas.microsoft.com/office/drawing/2014/main" id="{3F8281F5-C767-4D0A-ADBA-EFC7A87548FB}"/>
              </a:ext>
            </a:extLst>
          </p:cNvPr>
          <p:cNvSpPr txBox="1">
            <a:spLocks/>
          </p:cNvSpPr>
          <p:nvPr/>
        </p:nvSpPr>
        <p:spPr>
          <a:xfrm>
            <a:off x="3252787" y="2715601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ca-ES" sz="1200" b="1" dirty="0"/>
              <a:t>ANGEL SACRISTÁN</a:t>
            </a:r>
          </a:p>
        </p:txBody>
      </p:sp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9233934-F91D-47BD-860C-CBB3304D04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678" r="7807" b="18920"/>
          <a:stretch/>
        </p:blipFill>
        <p:spPr>
          <a:xfrm>
            <a:off x="7551448" y="1545731"/>
            <a:ext cx="906484" cy="1197403"/>
          </a:xfrm>
          <a:prstGeom prst="rect">
            <a:avLst/>
          </a:prstGeom>
        </p:spPr>
      </p:pic>
      <p:sp>
        <p:nvSpPr>
          <p:cNvPr id="29" name="Subtitle 4">
            <a:extLst>
              <a:ext uri="{FF2B5EF4-FFF2-40B4-BE49-F238E27FC236}">
                <a16:creationId xmlns:a16="http://schemas.microsoft.com/office/drawing/2014/main" id="{509CD9F1-AE76-431C-8861-2D7D2429F011}"/>
              </a:ext>
            </a:extLst>
          </p:cNvPr>
          <p:cNvSpPr txBox="1">
            <a:spLocks/>
          </p:cNvSpPr>
          <p:nvPr/>
        </p:nvSpPr>
        <p:spPr>
          <a:xfrm>
            <a:off x="7158894" y="2689801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ca-ES" sz="1200" b="1" dirty="0"/>
              <a:t>PAU BORDA</a:t>
            </a:r>
          </a:p>
        </p:txBody>
      </p:sp>
      <p:pic>
        <p:nvPicPr>
          <p:cNvPr id="7" name="Picture 6" descr="A person wearing glasses&#10;&#10;Description automatically generated">
            <a:extLst>
              <a:ext uri="{FF2B5EF4-FFF2-40B4-BE49-F238E27FC236}">
                <a16:creationId xmlns:a16="http://schemas.microsoft.com/office/drawing/2014/main" id="{BBBFE18C-3BD6-4B1D-B40A-FE7E3E8816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51" b="26668"/>
          <a:stretch/>
        </p:blipFill>
        <p:spPr>
          <a:xfrm>
            <a:off x="4649490" y="3318228"/>
            <a:ext cx="856211" cy="1175595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32E9B53-7A6A-420E-BE8B-AF5C300CA50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824" r="5423" b="21071"/>
          <a:stretch/>
        </p:blipFill>
        <p:spPr>
          <a:xfrm>
            <a:off x="680180" y="3319632"/>
            <a:ext cx="856211" cy="1174191"/>
          </a:xfrm>
          <a:prstGeom prst="rect">
            <a:avLst/>
          </a:prstGeom>
        </p:spPr>
      </p:pic>
      <p:sp>
        <p:nvSpPr>
          <p:cNvPr id="37" name="Subtitle 4">
            <a:extLst>
              <a:ext uri="{FF2B5EF4-FFF2-40B4-BE49-F238E27FC236}">
                <a16:creationId xmlns:a16="http://schemas.microsoft.com/office/drawing/2014/main" id="{3DCB069D-9412-402E-8CBC-A74B9DF74AD2}"/>
              </a:ext>
            </a:extLst>
          </p:cNvPr>
          <p:cNvSpPr txBox="1">
            <a:spLocks/>
          </p:cNvSpPr>
          <p:nvPr/>
        </p:nvSpPr>
        <p:spPr>
          <a:xfrm>
            <a:off x="251276" y="4454760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Condensed Light"/>
              <a:buNone/>
              <a:defRPr sz="10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ca-ES" sz="1200" b="1" dirty="0"/>
              <a:t>ARNAU SARABIA</a:t>
            </a:r>
          </a:p>
        </p:txBody>
      </p:sp>
      <p:sp>
        <p:nvSpPr>
          <p:cNvPr id="38" name="Google Shape;307;p44">
            <a:extLst>
              <a:ext uri="{FF2B5EF4-FFF2-40B4-BE49-F238E27FC236}">
                <a16:creationId xmlns:a16="http://schemas.microsoft.com/office/drawing/2014/main" id="{C437F577-425A-4BF1-967D-2DE39D42D5E9}"/>
              </a:ext>
            </a:extLst>
          </p:cNvPr>
          <p:cNvSpPr txBox="1">
            <a:spLocks/>
          </p:cNvSpPr>
          <p:nvPr/>
        </p:nvSpPr>
        <p:spPr>
          <a:xfrm>
            <a:off x="0" y="410425"/>
            <a:ext cx="9144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FBD6-5B4C-4FBD-8099-EA9097A0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24004"/>
            <a:ext cx="9143992" cy="670500"/>
          </a:xfrm>
        </p:spPr>
        <p:txBody>
          <a:bodyPr/>
          <a:lstStyle/>
          <a:p>
            <a:pPr algn="ctr"/>
            <a:r>
              <a:rPr lang="ca-ES" b="1" dirty="0">
                <a:latin typeface="Roboto Condensed Light" panose="020B0604020202020204" charset="0"/>
                <a:ea typeface="Roboto Condensed Light" panose="020B0604020202020204" charset="0"/>
              </a:rPr>
              <a:t>ORGANIGRAMA </a:t>
            </a:r>
          </a:p>
        </p:txBody>
      </p:sp>
      <p:pic>
        <p:nvPicPr>
          <p:cNvPr id="9" name="Picture 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C5F1388-0603-4840-B026-08D3C140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858" y="1422649"/>
            <a:ext cx="907646" cy="1210195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2C434EF-2A00-453E-81E9-EFD157AD8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04" t="43222" r="27960" b="16097"/>
          <a:stretch/>
        </p:blipFill>
        <p:spPr>
          <a:xfrm>
            <a:off x="6416761" y="1422648"/>
            <a:ext cx="846398" cy="1210195"/>
          </a:xfrm>
          <a:prstGeom prst="rect">
            <a:avLst/>
          </a:prstGeom>
        </p:spPr>
      </p:pic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CDC5CED-CE10-4BC3-A094-EC05F91B2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87"/>
          <a:stretch/>
        </p:blipFill>
        <p:spPr>
          <a:xfrm>
            <a:off x="749100" y="3272351"/>
            <a:ext cx="906228" cy="1177307"/>
          </a:xfrm>
          <a:prstGeom prst="rect">
            <a:avLst/>
          </a:prstGeom>
        </p:spPr>
      </p:pic>
      <p:pic>
        <p:nvPicPr>
          <p:cNvPr id="18" name="Picture 1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3105A8F-FCEE-47DB-AA00-357A060611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678" r="9665" b="19548"/>
          <a:stretch/>
        </p:blipFill>
        <p:spPr>
          <a:xfrm>
            <a:off x="3538489" y="3272351"/>
            <a:ext cx="888217" cy="118728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3F936A-7A36-4092-B26C-248393CE4004}"/>
              </a:ext>
            </a:extLst>
          </p:cNvPr>
          <p:cNvCxnSpPr>
            <a:cxnSpLocks/>
          </p:cNvCxnSpPr>
          <p:nvPr/>
        </p:nvCxnSpPr>
        <p:spPr>
          <a:xfrm>
            <a:off x="1207363" y="2956264"/>
            <a:ext cx="277523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6949EA-8AE9-44D5-8CC4-4374A68187C5}"/>
              </a:ext>
            </a:extLst>
          </p:cNvPr>
          <p:cNvCxnSpPr>
            <a:cxnSpLocks/>
          </p:cNvCxnSpPr>
          <p:nvPr/>
        </p:nvCxnSpPr>
        <p:spPr>
          <a:xfrm flipV="1">
            <a:off x="1202214" y="2947386"/>
            <a:ext cx="0" cy="3160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85CD84-99F4-4D8E-8241-942B7E58F6EC}"/>
              </a:ext>
            </a:extLst>
          </p:cNvPr>
          <p:cNvCxnSpPr>
            <a:cxnSpLocks/>
          </p:cNvCxnSpPr>
          <p:nvPr/>
        </p:nvCxnSpPr>
        <p:spPr>
          <a:xfrm flipV="1">
            <a:off x="2588748" y="2947386"/>
            <a:ext cx="0" cy="3249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9E2920-C631-4F65-B943-7D28C8B53925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982598" y="2947387"/>
            <a:ext cx="0" cy="32496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A53CAB-0F13-48CD-A54E-9013100B68AA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2594681" y="2632844"/>
            <a:ext cx="2945" cy="3145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70224AA-8C5D-4960-AEF2-E60C578E7CA0}"/>
              </a:ext>
            </a:extLst>
          </p:cNvPr>
          <p:cNvCxnSpPr>
            <a:cxnSpLocks/>
          </p:cNvCxnSpPr>
          <p:nvPr/>
        </p:nvCxnSpPr>
        <p:spPr>
          <a:xfrm>
            <a:off x="5460020" y="2965143"/>
            <a:ext cx="277523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443A3A-982D-4D43-9599-43D3A49CCA25}"/>
              </a:ext>
            </a:extLst>
          </p:cNvPr>
          <p:cNvCxnSpPr>
            <a:cxnSpLocks/>
          </p:cNvCxnSpPr>
          <p:nvPr/>
        </p:nvCxnSpPr>
        <p:spPr>
          <a:xfrm flipV="1">
            <a:off x="5454871" y="2956265"/>
            <a:ext cx="0" cy="3160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CCF417-6415-4277-9FB3-01E3EA444552}"/>
              </a:ext>
            </a:extLst>
          </p:cNvPr>
          <p:cNvCxnSpPr>
            <a:cxnSpLocks/>
          </p:cNvCxnSpPr>
          <p:nvPr/>
        </p:nvCxnSpPr>
        <p:spPr>
          <a:xfrm flipV="1">
            <a:off x="6841405" y="2956265"/>
            <a:ext cx="0" cy="3249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0A24C5-A690-439B-BC54-255FC59F0F60}"/>
              </a:ext>
            </a:extLst>
          </p:cNvPr>
          <p:cNvCxnSpPr>
            <a:cxnSpLocks/>
          </p:cNvCxnSpPr>
          <p:nvPr/>
        </p:nvCxnSpPr>
        <p:spPr>
          <a:xfrm flipV="1">
            <a:off x="8235255" y="2956265"/>
            <a:ext cx="0" cy="3249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62F430-F808-468C-A008-19AA50EAC599}"/>
              </a:ext>
            </a:extLst>
          </p:cNvPr>
          <p:cNvCxnSpPr>
            <a:cxnSpLocks/>
          </p:cNvCxnSpPr>
          <p:nvPr/>
        </p:nvCxnSpPr>
        <p:spPr>
          <a:xfrm flipH="1" flipV="1">
            <a:off x="6839687" y="2641722"/>
            <a:ext cx="2945" cy="31454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181750-ACA4-4E77-B65C-432781965EF3}"/>
              </a:ext>
            </a:extLst>
          </p:cNvPr>
          <p:cNvCxnSpPr>
            <a:cxnSpLocks/>
          </p:cNvCxnSpPr>
          <p:nvPr/>
        </p:nvCxnSpPr>
        <p:spPr>
          <a:xfrm flipH="1">
            <a:off x="3057382" y="2027747"/>
            <a:ext cx="3046994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C2F064-CD8D-4D30-9259-B3D2700BD9D9}"/>
              </a:ext>
            </a:extLst>
          </p:cNvPr>
          <p:cNvCxnSpPr>
            <a:cxnSpLocks/>
          </p:cNvCxnSpPr>
          <p:nvPr/>
        </p:nvCxnSpPr>
        <p:spPr>
          <a:xfrm>
            <a:off x="6086620" y="2027746"/>
            <a:ext cx="296427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erson smiling with a teddy bear posing for the camera&#10;&#10;Description automatically generated">
            <a:extLst>
              <a:ext uri="{FF2B5EF4-FFF2-40B4-BE49-F238E27FC236}">
                <a16:creationId xmlns:a16="http://schemas.microsoft.com/office/drawing/2014/main" id="{49CD11CA-663E-412C-9099-4841D331ED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15" r="11717"/>
          <a:stretch/>
        </p:blipFill>
        <p:spPr>
          <a:xfrm>
            <a:off x="5072139" y="3277930"/>
            <a:ext cx="856211" cy="1189225"/>
          </a:xfrm>
          <a:prstGeom prst="rect">
            <a:avLst/>
          </a:prstGeom>
        </p:spPr>
      </p:pic>
      <p:pic>
        <p:nvPicPr>
          <p:cNvPr id="26" name="Picture 25" descr="A picture containing person, indoor, man, woman&#10;&#10;Description automatically generated">
            <a:extLst>
              <a:ext uri="{FF2B5EF4-FFF2-40B4-BE49-F238E27FC236}">
                <a16:creationId xmlns:a16="http://schemas.microsoft.com/office/drawing/2014/main" id="{F560CE1D-67F9-4DBD-9E77-09D906B843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095" r="29951" b="16640"/>
          <a:stretch/>
        </p:blipFill>
        <p:spPr>
          <a:xfrm rot="16200000">
            <a:off x="7646601" y="3437058"/>
            <a:ext cx="1177306" cy="847897"/>
          </a:xfrm>
          <a:prstGeom prst="rect">
            <a:avLst/>
          </a:prstGeom>
        </p:spPr>
      </p:pic>
      <p:pic>
        <p:nvPicPr>
          <p:cNvPr id="28" name="Picture 2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0B87AC8-3F1A-471B-B8FE-F40412F096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824" r="5423" b="21071"/>
          <a:stretch/>
        </p:blipFill>
        <p:spPr>
          <a:xfrm>
            <a:off x="6441722" y="3285448"/>
            <a:ext cx="856211" cy="1174191"/>
          </a:xfrm>
          <a:prstGeom prst="rect">
            <a:avLst/>
          </a:prstGeom>
        </p:spPr>
      </p:pic>
      <p:pic>
        <p:nvPicPr>
          <p:cNvPr id="29" name="Picture 28" descr="A person wearing glasses&#10;&#10;Description automatically generated">
            <a:extLst>
              <a:ext uri="{FF2B5EF4-FFF2-40B4-BE49-F238E27FC236}">
                <a16:creationId xmlns:a16="http://schemas.microsoft.com/office/drawing/2014/main" id="{DB854DF9-07BE-46D8-8348-490EF343026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051" b="26668"/>
          <a:stretch/>
        </p:blipFill>
        <p:spPr>
          <a:xfrm>
            <a:off x="2168700" y="3285448"/>
            <a:ext cx="856211" cy="11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4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BCF505F5-E623-4E15-871D-BAF2FDF0D258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METODOLOGÍA DE TRABAJO</a:t>
            </a:r>
          </a:p>
        </p:txBody>
      </p:sp>
      <p:pic>
        <p:nvPicPr>
          <p:cNvPr id="45" name="Picture 6" descr="El futuro del trabajo: La Agilidad llega al “mainstream”">
            <a:extLst>
              <a:ext uri="{FF2B5EF4-FFF2-40B4-BE49-F238E27FC236}">
                <a16:creationId xmlns:a16="http://schemas.microsoft.com/office/drawing/2014/main" id="{BBCE87EE-EC2B-48BB-A77E-DC6C2E94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210" y="1350492"/>
            <a:ext cx="3039479" cy="317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F64ACC7-E7B1-4AF2-B1A5-C5162CBE133A}"/>
              </a:ext>
            </a:extLst>
          </p:cNvPr>
          <p:cNvSpPr txBox="1"/>
          <p:nvPr/>
        </p:nvSpPr>
        <p:spPr>
          <a:xfrm>
            <a:off x="1" y="1464409"/>
            <a:ext cx="3379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u="sng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LUNES</a:t>
            </a:r>
            <a:endParaRPr lang="es-ES" sz="1100" b="1" u="sng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grpSp>
        <p:nvGrpSpPr>
          <p:cNvPr id="91" name="Google Shape;4818;p74">
            <a:extLst>
              <a:ext uri="{FF2B5EF4-FFF2-40B4-BE49-F238E27FC236}">
                <a16:creationId xmlns:a16="http://schemas.microsoft.com/office/drawing/2014/main" id="{D6A88DF3-F996-401C-9103-F8571CA52FEE}"/>
              </a:ext>
            </a:extLst>
          </p:cNvPr>
          <p:cNvGrpSpPr/>
          <p:nvPr/>
        </p:nvGrpSpPr>
        <p:grpSpPr>
          <a:xfrm>
            <a:off x="7075210" y="3165599"/>
            <a:ext cx="812661" cy="798547"/>
            <a:chOff x="-60988625" y="2310475"/>
            <a:chExt cx="316650" cy="311150"/>
          </a:xfrm>
          <a:solidFill>
            <a:schemeClr val="bg2"/>
          </a:solidFill>
        </p:grpSpPr>
        <p:sp>
          <p:nvSpPr>
            <p:cNvPr id="92" name="Google Shape;4819;p74">
              <a:extLst>
                <a:ext uri="{FF2B5EF4-FFF2-40B4-BE49-F238E27FC236}">
                  <a16:creationId xmlns:a16="http://schemas.microsoft.com/office/drawing/2014/main" id="{504BFAFC-AA32-4598-A0CE-CFA1DD4DA4F4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20;p74">
              <a:extLst>
                <a:ext uri="{FF2B5EF4-FFF2-40B4-BE49-F238E27FC236}">
                  <a16:creationId xmlns:a16="http://schemas.microsoft.com/office/drawing/2014/main" id="{6B4C476E-D7B2-487A-B46C-FB53EA810C57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21;p74">
              <a:extLst>
                <a:ext uri="{FF2B5EF4-FFF2-40B4-BE49-F238E27FC236}">
                  <a16:creationId xmlns:a16="http://schemas.microsoft.com/office/drawing/2014/main" id="{786EA4A8-D26B-4220-B0E6-05C9C179C9C9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22;p74">
              <a:extLst>
                <a:ext uri="{FF2B5EF4-FFF2-40B4-BE49-F238E27FC236}">
                  <a16:creationId xmlns:a16="http://schemas.microsoft.com/office/drawing/2014/main" id="{DEBE9AEC-2A42-476C-B4FA-FC0647561DD2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23;p74">
              <a:extLst>
                <a:ext uri="{FF2B5EF4-FFF2-40B4-BE49-F238E27FC236}">
                  <a16:creationId xmlns:a16="http://schemas.microsoft.com/office/drawing/2014/main" id="{86F6B6EF-C0B1-408B-A215-11A2B4E3D807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24;p74">
              <a:extLst>
                <a:ext uri="{FF2B5EF4-FFF2-40B4-BE49-F238E27FC236}">
                  <a16:creationId xmlns:a16="http://schemas.microsoft.com/office/drawing/2014/main" id="{E78C004A-66F4-47C0-94C5-9296678AB881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1B31807-16CA-4862-9806-EB6C814EE450}"/>
              </a:ext>
            </a:extLst>
          </p:cNvPr>
          <p:cNvSpPr txBox="1"/>
          <p:nvPr/>
        </p:nvSpPr>
        <p:spPr>
          <a:xfrm>
            <a:off x="5764595" y="1464409"/>
            <a:ext cx="3379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b="1" u="sng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MIÉRCOLES</a:t>
            </a:r>
            <a:endParaRPr lang="ca-ES" sz="1100" b="1" u="sng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grpSp>
        <p:nvGrpSpPr>
          <p:cNvPr id="117" name="Google Shape;830;p64">
            <a:extLst>
              <a:ext uri="{FF2B5EF4-FFF2-40B4-BE49-F238E27FC236}">
                <a16:creationId xmlns:a16="http://schemas.microsoft.com/office/drawing/2014/main" id="{1C189EB7-C6D6-42D1-9D22-00D38E84B0A0}"/>
              </a:ext>
            </a:extLst>
          </p:cNvPr>
          <p:cNvGrpSpPr/>
          <p:nvPr/>
        </p:nvGrpSpPr>
        <p:grpSpPr>
          <a:xfrm>
            <a:off x="7001849" y="1952534"/>
            <a:ext cx="987228" cy="987228"/>
            <a:chOff x="3963575" y="2317575"/>
            <a:chExt cx="296175" cy="296175"/>
          </a:xfrm>
          <a:solidFill>
            <a:schemeClr val="bg2"/>
          </a:solidFill>
        </p:grpSpPr>
        <p:sp>
          <p:nvSpPr>
            <p:cNvPr id="118" name="Google Shape;831;p64">
              <a:extLst>
                <a:ext uri="{FF2B5EF4-FFF2-40B4-BE49-F238E27FC236}">
                  <a16:creationId xmlns:a16="http://schemas.microsoft.com/office/drawing/2014/main" id="{C6619563-DE23-405F-AB0C-219C4248AA17}"/>
                </a:ext>
              </a:extLst>
            </p:cNvPr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32;p64">
              <a:extLst>
                <a:ext uri="{FF2B5EF4-FFF2-40B4-BE49-F238E27FC236}">
                  <a16:creationId xmlns:a16="http://schemas.microsoft.com/office/drawing/2014/main" id="{8C52BEFE-1554-4BD0-89C5-16AF368CC2C6}"/>
                </a:ext>
              </a:extLst>
            </p:cNvPr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33;p64">
              <a:extLst>
                <a:ext uri="{FF2B5EF4-FFF2-40B4-BE49-F238E27FC236}">
                  <a16:creationId xmlns:a16="http://schemas.microsoft.com/office/drawing/2014/main" id="{FCC20CF1-55E0-4A31-A030-F6B0D59028D1}"/>
                </a:ext>
              </a:extLst>
            </p:cNvPr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34;p64">
              <a:extLst>
                <a:ext uri="{FF2B5EF4-FFF2-40B4-BE49-F238E27FC236}">
                  <a16:creationId xmlns:a16="http://schemas.microsoft.com/office/drawing/2014/main" id="{FF9F2D0E-38C6-4BFA-96D7-65A08323838B}"/>
                </a:ext>
              </a:extLst>
            </p:cNvPr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35;p64">
              <a:extLst>
                <a:ext uri="{FF2B5EF4-FFF2-40B4-BE49-F238E27FC236}">
                  <a16:creationId xmlns:a16="http://schemas.microsoft.com/office/drawing/2014/main" id="{60E79E35-A032-49A7-A5D2-9AC1F68702C6}"/>
                </a:ext>
              </a:extLst>
            </p:cNvPr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36;p64">
              <a:extLst>
                <a:ext uri="{FF2B5EF4-FFF2-40B4-BE49-F238E27FC236}">
                  <a16:creationId xmlns:a16="http://schemas.microsoft.com/office/drawing/2014/main" id="{4CBCC4DA-627E-4091-9EFD-308337FE5A89}"/>
                </a:ext>
              </a:extLst>
            </p:cNvPr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37;p64">
              <a:extLst>
                <a:ext uri="{FF2B5EF4-FFF2-40B4-BE49-F238E27FC236}">
                  <a16:creationId xmlns:a16="http://schemas.microsoft.com/office/drawing/2014/main" id="{C412495D-B52A-4973-8FFE-0E8366ED4A64}"/>
                </a:ext>
              </a:extLst>
            </p:cNvPr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38;p64">
              <a:extLst>
                <a:ext uri="{FF2B5EF4-FFF2-40B4-BE49-F238E27FC236}">
                  <a16:creationId xmlns:a16="http://schemas.microsoft.com/office/drawing/2014/main" id="{296DFE61-146C-4953-916F-611AAB7ED529}"/>
                </a:ext>
              </a:extLst>
            </p:cNvPr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39;p64">
              <a:extLst>
                <a:ext uri="{FF2B5EF4-FFF2-40B4-BE49-F238E27FC236}">
                  <a16:creationId xmlns:a16="http://schemas.microsoft.com/office/drawing/2014/main" id="{FA215EED-1651-459A-994F-2543696CFE26}"/>
                </a:ext>
              </a:extLst>
            </p:cNvPr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40;p64">
              <a:extLst>
                <a:ext uri="{FF2B5EF4-FFF2-40B4-BE49-F238E27FC236}">
                  <a16:creationId xmlns:a16="http://schemas.microsoft.com/office/drawing/2014/main" id="{693070B9-623A-4B60-8AF6-C5800C6BE994}"/>
                </a:ext>
              </a:extLst>
            </p:cNvPr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41;p64">
              <a:extLst>
                <a:ext uri="{FF2B5EF4-FFF2-40B4-BE49-F238E27FC236}">
                  <a16:creationId xmlns:a16="http://schemas.microsoft.com/office/drawing/2014/main" id="{A29D8D43-5425-46D0-AE82-C28EDDF1BCC5}"/>
                </a:ext>
              </a:extLst>
            </p:cNvPr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42;p64">
              <a:extLst>
                <a:ext uri="{FF2B5EF4-FFF2-40B4-BE49-F238E27FC236}">
                  <a16:creationId xmlns:a16="http://schemas.microsoft.com/office/drawing/2014/main" id="{1FC27424-0712-4D60-8D7D-834BF9EFCEBE}"/>
                </a:ext>
              </a:extLst>
            </p:cNvPr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43;p64">
              <a:extLst>
                <a:ext uri="{FF2B5EF4-FFF2-40B4-BE49-F238E27FC236}">
                  <a16:creationId xmlns:a16="http://schemas.microsoft.com/office/drawing/2014/main" id="{A6FA7469-6A8C-4432-9DBD-193C46948321}"/>
                </a:ext>
              </a:extLst>
            </p:cNvPr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44;p64">
              <a:extLst>
                <a:ext uri="{FF2B5EF4-FFF2-40B4-BE49-F238E27FC236}">
                  <a16:creationId xmlns:a16="http://schemas.microsoft.com/office/drawing/2014/main" id="{3C13786C-7D34-4415-8036-E98FE2F35ED4}"/>
                </a:ext>
              </a:extLst>
            </p:cNvPr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45;p64">
              <a:extLst>
                <a:ext uri="{FF2B5EF4-FFF2-40B4-BE49-F238E27FC236}">
                  <a16:creationId xmlns:a16="http://schemas.microsoft.com/office/drawing/2014/main" id="{D5FF3A98-8C50-4FC9-B88B-D28BA2A2A41A}"/>
                </a:ext>
              </a:extLst>
            </p:cNvPr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46;p64">
              <a:extLst>
                <a:ext uri="{FF2B5EF4-FFF2-40B4-BE49-F238E27FC236}">
                  <a16:creationId xmlns:a16="http://schemas.microsoft.com/office/drawing/2014/main" id="{B5E04DD5-48ED-4200-B77A-0442BAE5A218}"/>
                </a:ext>
              </a:extLst>
            </p:cNvPr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5788;p76">
            <a:extLst>
              <a:ext uri="{FF2B5EF4-FFF2-40B4-BE49-F238E27FC236}">
                <a16:creationId xmlns:a16="http://schemas.microsoft.com/office/drawing/2014/main" id="{479414F4-A7BA-4247-9C66-583A7263401E}"/>
              </a:ext>
            </a:extLst>
          </p:cNvPr>
          <p:cNvGrpSpPr/>
          <p:nvPr/>
        </p:nvGrpSpPr>
        <p:grpSpPr>
          <a:xfrm>
            <a:off x="1301007" y="2907087"/>
            <a:ext cx="781382" cy="781382"/>
            <a:chOff x="-46772025" y="2701925"/>
            <a:chExt cx="300900" cy="300900"/>
          </a:xfrm>
          <a:solidFill>
            <a:schemeClr val="bg2"/>
          </a:solidFill>
        </p:grpSpPr>
        <p:sp>
          <p:nvSpPr>
            <p:cNvPr id="138" name="Google Shape;5789;p76">
              <a:extLst>
                <a:ext uri="{FF2B5EF4-FFF2-40B4-BE49-F238E27FC236}">
                  <a16:creationId xmlns:a16="http://schemas.microsoft.com/office/drawing/2014/main" id="{D08A3097-4F30-4FD2-A65B-E8750ABBECD3}"/>
                </a:ext>
              </a:extLst>
            </p:cNvPr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790;p76">
              <a:extLst>
                <a:ext uri="{FF2B5EF4-FFF2-40B4-BE49-F238E27FC236}">
                  <a16:creationId xmlns:a16="http://schemas.microsoft.com/office/drawing/2014/main" id="{CF785CA7-4820-4686-AECD-83A288E15402}"/>
                </a:ext>
              </a:extLst>
            </p:cNvPr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5828;p76">
            <a:extLst>
              <a:ext uri="{FF2B5EF4-FFF2-40B4-BE49-F238E27FC236}">
                <a16:creationId xmlns:a16="http://schemas.microsoft.com/office/drawing/2014/main" id="{F9680CF7-AD4E-4EAF-B342-25F12B218F6E}"/>
              </a:ext>
            </a:extLst>
          </p:cNvPr>
          <p:cNvGrpSpPr/>
          <p:nvPr/>
        </p:nvGrpSpPr>
        <p:grpSpPr>
          <a:xfrm>
            <a:off x="1411131" y="3852697"/>
            <a:ext cx="557044" cy="554360"/>
            <a:chOff x="-49786250" y="2316650"/>
            <a:chExt cx="300900" cy="299450"/>
          </a:xfrm>
          <a:solidFill>
            <a:schemeClr val="bg2"/>
          </a:solidFill>
        </p:grpSpPr>
        <p:sp>
          <p:nvSpPr>
            <p:cNvPr id="141" name="Google Shape;5829;p76">
              <a:extLst>
                <a:ext uri="{FF2B5EF4-FFF2-40B4-BE49-F238E27FC236}">
                  <a16:creationId xmlns:a16="http://schemas.microsoft.com/office/drawing/2014/main" id="{53C9B26D-4940-4D85-9F13-0C775CE0461D}"/>
                </a:ext>
              </a:extLst>
            </p:cNvPr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42" name="Google Shape;5830;p76">
              <a:extLst>
                <a:ext uri="{FF2B5EF4-FFF2-40B4-BE49-F238E27FC236}">
                  <a16:creationId xmlns:a16="http://schemas.microsoft.com/office/drawing/2014/main" id="{C1E04E7D-5E84-4754-8804-5661D415513B}"/>
                </a:ext>
              </a:extLst>
            </p:cNvPr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43" name="Google Shape;5831;p76">
              <a:extLst>
                <a:ext uri="{FF2B5EF4-FFF2-40B4-BE49-F238E27FC236}">
                  <a16:creationId xmlns:a16="http://schemas.microsoft.com/office/drawing/2014/main" id="{EABDCC56-45D2-4863-9711-2CAA1D3BD823}"/>
                </a:ext>
              </a:extLst>
            </p:cNvPr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44" name="Google Shape;5832;p76">
              <a:extLst>
                <a:ext uri="{FF2B5EF4-FFF2-40B4-BE49-F238E27FC236}">
                  <a16:creationId xmlns:a16="http://schemas.microsoft.com/office/drawing/2014/main" id="{F869234C-5BA7-4D1C-8D5E-7E416659FBAC}"/>
                </a:ext>
              </a:extLst>
            </p:cNvPr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45" name="Google Shape;5833;p76">
              <a:extLst>
                <a:ext uri="{FF2B5EF4-FFF2-40B4-BE49-F238E27FC236}">
                  <a16:creationId xmlns:a16="http://schemas.microsoft.com/office/drawing/2014/main" id="{D345ABE5-5D80-4797-AE3E-20AB4A862BDA}"/>
                </a:ext>
              </a:extLst>
            </p:cNvPr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46" name="Google Shape;5834;p76">
              <a:extLst>
                <a:ext uri="{FF2B5EF4-FFF2-40B4-BE49-F238E27FC236}">
                  <a16:creationId xmlns:a16="http://schemas.microsoft.com/office/drawing/2014/main" id="{E8C0EE6E-A6F8-4415-9787-A6BFE156FA1D}"/>
                </a:ext>
              </a:extLst>
            </p:cNvPr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47" name="Google Shape;5835;p76">
              <a:extLst>
                <a:ext uri="{FF2B5EF4-FFF2-40B4-BE49-F238E27FC236}">
                  <a16:creationId xmlns:a16="http://schemas.microsoft.com/office/drawing/2014/main" id="{C224B655-4599-410D-96D6-CE9874CDE61D}"/>
                </a:ext>
              </a:extLst>
            </p:cNvPr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148" name="Google Shape;5767;p76">
            <a:extLst>
              <a:ext uri="{FF2B5EF4-FFF2-40B4-BE49-F238E27FC236}">
                <a16:creationId xmlns:a16="http://schemas.microsoft.com/office/drawing/2014/main" id="{C22DDB34-943D-4E3D-8C2D-C387F0D02F9E}"/>
              </a:ext>
            </a:extLst>
          </p:cNvPr>
          <p:cNvGrpSpPr/>
          <p:nvPr/>
        </p:nvGrpSpPr>
        <p:grpSpPr>
          <a:xfrm>
            <a:off x="1264023" y="1932936"/>
            <a:ext cx="855350" cy="857629"/>
            <a:chOff x="-48633950" y="1972600"/>
            <a:chExt cx="300100" cy="300900"/>
          </a:xfrm>
          <a:solidFill>
            <a:schemeClr val="bg2"/>
          </a:solidFill>
        </p:grpSpPr>
        <p:sp>
          <p:nvSpPr>
            <p:cNvPr id="149" name="Google Shape;5768;p76">
              <a:extLst>
                <a:ext uri="{FF2B5EF4-FFF2-40B4-BE49-F238E27FC236}">
                  <a16:creationId xmlns:a16="http://schemas.microsoft.com/office/drawing/2014/main" id="{3DB0330D-A28C-49E1-AF61-65F48E5A479D}"/>
                </a:ext>
              </a:extLst>
            </p:cNvPr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769;p76">
              <a:extLst>
                <a:ext uri="{FF2B5EF4-FFF2-40B4-BE49-F238E27FC236}">
                  <a16:creationId xmlns:a16="http://schemas.microsoft.com/office/drawing/2014/main" id="{24B5D57F-E5C0-452C-A841-B34D3B95B0EC}"/>
                </a:ext>
              </a:extLst>
            </p:cNvPr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561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latin typeface="Roboto Condensed Light" panose="020B0604020202020204" charset="0"/>
                <a:ea typeface="Roboto Condensed Light" panose="020B0604020202020204" charset="0"/>
              </a:rPr>
              <a:t>INTRODUCCIÓN</a:t>
            </a:r>
            <a:endParaRPr b="1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1D71D-5FD1-4AB2-AA8C-378A695BF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82" t="20978" r="1026" b="25541"/>
          <a:stretch/>
        </p:blipFill>
        <p:spPr>
          <a:xfrm>
            <a:off x="4733656" y="2288051"/>
            <a:ext cx="2615291" cy="56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B03CD-E423-4339-8E49-EC6F15154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947"/>
          <a:stretch/>
        </p:blipFill>
        <p:spPr>
          <a:xfrm>
            <a:off x="4733656" y="1207789"/>
            <a:ext cx="2615291" cy="737350"/>
          </a:xfrm>
          <a:prstGeom prst="rect">
            <a:avLst/>
          </a:prstGeom>
        </p:spPr>
      </p:pic>
      <p:pic>
        <p:nvPicPr>
          <p:cNvPr id="1028" name="Picture 4" descr="UArctic Research - Horizon2020: Individual Fellowships, call open ...">
            <a:extLst>
              <a:ext uri="{FF2B5EF4-FFF2-40B4-BE49-F238E27FC236}">
                <a16:creationId xmlns:a16="http://schemas.microsoft.com/office/drawing/2014/main" id="{15634FCF-C20D-4067-9B86-26D388719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7" b="29253"/>
          <a:stretch/>
        </p:blipFill>
        <p:spPr bwMode="auto">
          <a:xfrm>
            <a:off x="4733656" y="3198361"/>
            <a:ext cx="2615291" cy="67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>
            <a:spLocks noGrp="1"/>
          </p:cNvSpPr>
          <p:nvPr>
            <p:ph type="ctrTitle"/>
          </p:nvPr>
        </p:nvSpPr>
        <p:spPr>
          <a:xfrm>
            <a:off x="1287367" y="2053679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u="sng" dirty="0">
                <a:latin typeface="Roboto Condensed Light" panose="020B0604020202020204" charset="0"/>
                <a:ea typeface="Roboto Condensed Light" panose="020B0604020202020204" charset="0"/>
              </a:rPr>
              <a:t>PROBLEM</a:t>
            </a:r>
            <a:r>
              <a:rPr lang="es-ES" b="1" u="sng" dirty="0">
                <a:latin typeface="Roboto Condensed Light" panose="020B0604020202020204" charset="0"/>
                <a:ea typeface="Roboto Condensed Light" panose="020B0604020202020204" charset="0"/>
              </a:rPr>
              <a:t>A</a:t>
            </a:r>
            <a:endParaRPr b="1" u="sng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grpSp>
        <p:nvGrpSpPr>
          <p:cNvPr id="6" name="Google Shape;495;p54">
            <a:extLst>
              <a:ext uri="{FF2B5EF4-FFF2-40B4-BE49-F238E27FC236}">
                <a16:creationId xmlns:a16="http://schemas.microsoft.com/office/drawing/2014/main" id="{21CBF219-040F-43A2-8FCF-4CCF79C5656E}"/>
              </a:ext>
            </a:extLst>
          </p:cNvPr>
          <p:cNvGrpSpPr/>
          <p:nvPr/>
        </p:nvGrpSpPr>
        <p:grpSpPr>
          <a:xfrm>
            <a:off x="3819986" y="2785204"/>
            <a:ext cx="1504028" cy="1321929"/>
            <a:chOff x="-3137650" y="2068512"/>
            <a:chExt cx="291450" cy="256163"/>
          </a:xfrm>
        </p:grpSpPr>
        <p:sp>
          <p:nvSpPr>
            <p:cNvPr id="7" name="Google Shape;496;p54">
              <a:extLst>
                <a:ext uri="{FF2B5EF4-FFF2-40B4-BE49-F238E27FC236}">
                  <a16:creationId xmlns:a16="http://schemas.microsoft.com/office/drawing/2014/main" id="{D38DE16E-37C0-4065-B5A4-69137B177C32}"/>
                </a:ext>
              </a:extLst>
            </p:cNvPr>
            <p:cNvSpPr/>
            <p:nvPr/>
          </p:nvSpPr>
          <p:spPr>
            <a:xfrm>
              <a:off x="-3137650" y="2068512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497;p54">
              <a:extLst>
                <a:ext uri="{FF2B5EF4-FFF2-40B4-BE49-F238E27FC236}">
                  <a16:creationId xmlns:a16="http://schemas.microsoft.com/office/drawing/2014/main" id="{253AC14D-5E2B-4F43-B96C-39E61A9CE69B}"/>
                </a:ext>
              </a:extLst>
            </p:cNvPr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8;p54">
              <a:extLst>
                <a:ext uri="{FF2B5EF4-FFF2-40B4-BE49-F238E27FC236}">
                  <a16:creationId xmlns:a16="http://schemas.microsoft.com/office/drawing/2014/main" id="{328F12A0-ADBB-4B70-B06C-E34ED60F87EF}"/>
                </a:ext>
              </a:extLst>
            </p:cNvPr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0EF409-44C2-496C-A259-9B9D64813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35"/>
          <a:stretch/>
        </p:blipFill>
        <p:spPr>
          <a:xfrm>
            <a:off x="-18931" y="1145657"/>
            <a:ext cx="6544314" cy="3671374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A6E9C275-3B0D-48A6-86BF-762F9F9534A9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ESTUDIO DEL PROBLEMA</a:t>
            </a:r>
          </a:p>
        </p:txBody>
      </p:sp>
      <p:sp>
        <p:nvSpPr>
          <p:cNvPr id="21" name="Google Shape;513;p55">
            <a:extLst>
              <a:ext uri="{FF2B5EF4-FFF2-40B4-BE49-F238E27FC236}">
                <a16:creationId xmlns:a16="http://schemas.microsoft.com/office/drawing/2014/main" id="{4859498D-27AA-44D1-BD72-5C2EE2F36943}"/>
              </a:ext>
            </a:extLst>
          </p:cNvPr>
          <p:cNvSpPr txBox="1">
            <a:spLocks/>
          </p:cNvSpPr>
          <p:nvPr/>
        </p:nvSpPr>
        <p:spPr>
          <a:xfrm>
            <a:off x="7025219" y="1335453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3200" dirty="0">
                <a:solidFill>
                  <a:schemeClr val="bg2"/>
                </a:solidFill>
                <a:latin typeface="Squada One" panose="020B0604020202020204" charset="0"/>
                <a:ea typeface="Roboto Condensed Light" panose="020B0604020202020204" charset="0"/>
              </a:rPr>
              <a:t>15.651</a:t>
            </a:r>
          </a:p>
        </p:txBody>
      </p:sp>
      <p:sp>
        <p:nvSpPr>
          <p:cNvPr id="22" name="Google Shape;514;p55">
            <a:extLst>
              <a:ext uri="{FF2B5EF4-FFF2-40B4-BE49-F238E27FC236}">
                <a16:creationId xmlns:a16="http://schemas.microsoft.com/office/drawing/2014/main" id="{890A8906-7ACC-4CD5-BC05-8192EFBDA5A9}"/>
              </a:ext>
            </a:extLst>
          </p:cNvPr>
          <p:cNvSpPr txBox="1">
            <a:spLocks/>
          </p:cNvSpPr>
          <p:nvPr/>
        </p:nvSpPr>
        <p:spPr>
          <a:xfrm>
            <a:off x="6795579" y="1647594"/>
            <a:ext cx="2152179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Casos registrados entre 2016-2019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6DB9BC-F64E-41DB-820E-0D362E1B3337}"/>
              </a:ext>
            </a:extLst>
          </p:cNvPr>
          <p:cNvSpPr/>
          <p:nvPr/>
        </p:nvSpPr>
        <p:spPr>
          <a:xfrm>
            <a:off x="6717949" y="1360101"/>
            <a:ext cx="2289976" cy="88133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4" name="Google Shape;506;p55">
            <a:extLst>
              <a:ext uri="{FF2B5EF4-FFF2-40B4-BE49-F238E27FC236}">
                <a16:creationId xmlns:a16="http://schemas.microsoft.com/office/drawing/2014/main" id="{ACB885FA-EDB8-42DF-BB20-34DDFAA040A1}"/>
              </a:ext>
            </a:extLst>
          </p:cNvPr>
          <p:cNvSpPr txBox="1">
            <a:spLocks/>
          </p:cNvSpPr>
          <p:nvPr/>
        </p:nvSpPr>
        <p:spPr>
          <a:xfrm>
            <a:off x="6815680" y="2809200"/>
            <a:ext cx="2124004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Denuncias por </a:t>
            </a:r>
          </a:p>
          <a:p>
            <a:pPr algn="ctr"/>
            <a:r>
              <a:rPr lang="es-ES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Agresión Sexual</a:t>
            </a:r>
          </a:p>
        </p:txBody>
      </p:sp>
      <p:sp>
        <p:nvSpPr>
          <p:cNvPr id="25" name="Google Shape;507;p55">
            <a:extLst>
              <a:ext uri="{FF2B5EF4-FFF2-40B4-BE49-F238E27FC236}">
                <a16:creationId xmlns:a16="http://schemas.microsoft.com/office/drawing/2014/main" id="{E8E56FC2-E710-4F03-8B62-7D841D813A1D}"/>
              </a:ext>
            </a:extLst>
          </p:cNvPr>
          <p:cNvSpPr txBox="1">
            <a:spLocks/>
          </p:cNvSpPr>
          <p:nvPr/>
        </p:nvSpPr>
        <p:spPr>
          <a:xfrm>
            <a:off x="7198493" y="2504245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3200" dirty="0">
                <a:solidFill>
                  <a:schemeClr val="bg2"/>
                </a:solidFill>
                <a:latin typeface="Squada One" panose="020B0604020202020204" charset="0"/>
                <a:ea typeface="Roboto Condensed Light" panose="020B0604020202020204" charset="0"/>
              </a:rPr>
              <a:t>14,38%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AC7C24-9814-4EAE-A5C8-2A5928FD4707}"/>
              </a:ext>
            </a:extLst>
          </p:cNvPr>
          <p:cNvSpPr/>
          <p:nvPr/>
        </p:nvSpPr>
        <p:spPr>
          <a:xfrm>
            <a:off x="6717949" y="2552432"/>
            <a:ext cx="2289976" cy="88133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7" name="Google Shape;1148;p71">
            <a:extLst>
              <a:ext uri="{FF2B5EF4-FFF2-40B4-BE49-F238E27FC236}">
                <a16:creationId xmlns:a16="http://schemas.microsoft.com/office/drawing/2014/main" id="{33245263-EAE6-4A08-9DC4-A2FA3A9F15C8}"/>
              </a:ext>
            </a:extLst>
          </p:cNvPr>
          <p:cNvSpPr/>
          <p:nvPr/>
        </p:nvSpPr>
        <p:spPr>
          <a:xfrm rot="16200000">
            <a:off x="7235798" y="2654637"/>
            <a:ext cx="245855" cy="184919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511;p55">
            <a:extLst>
              <a:ext uri="{FF2B5EF4-FFF2-40B4-BE49-F238E27FC236}">
                <a16:creationId xmlns:a16="http://schemas.microsoft.com/office/drawing/2014/main" id="{DC868CEB-81D9-403F-9EC6-856006FD49D8}"/>
              </a:ext>
            </a:extLst>
          </p:cNvPr>
          <p:cNvSpPr txBox="1">
            <a:spLocks/>
          </p:cNvSpPr>
          <p:nvPr/>
        </p:nvSpPr>
        <p:spPr>
          <a:xfrm>
            <a:off x="7043218" y="3690535"/>
            <a:ext cx="1692900" cy="4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3200" dirty="0">
                <a:solidFill>
                  <a:schemeClr val="bg2"/>
                </a:solidFill>
                <a:latin typeface="Squada One" panose="020B0604020202020204" charset="0"/>
                <a:ea typeface="Roboto Condensed Light" panose="020B0604020202020204" charset="0"/>
              </a:rPr>
              <a:t>667</a:t>
            </a:r>
            <a:endParaRPr lang="es" dirty="0">
              <a:solidFill>
                <a:schemeClr val="bg2"/>
              </a:solidFill>
              <a:latin typeface="Squada One" panose="020B0604020202020204" charset="0"/>
              <a:ea typeface="Roboto Condensed Light" panose="020B0604020202020204" charset="0"/>
            </a:endParaRPr>
          </a:p>
        </p:txBody>
      </p:sp>
      <p:sp>
        <p:nvSpPr>
          <p:cNvPr id="29" name="Google Shape;512;p55">
            <a:extLst>
              <a:ext uri="{FF2B5EF4-FFF2-40B4-BE49-F238E27FC236}">
                <a16:creationId xmlns:a16="http://schemas.microsoft.com/office/drawing/2014/main" id="{B652ED03-F4B6-47ED-B069-080FB9A8B6EC}"/>
              </a:ext>
            </a:extLst>
          </p:cNvPr>
          <p:cNvSpPr txBox="1">
            <a:spLocks/>
          </p:cNvSpPr>
          <p:nvPr/>
        </p:nvSpPr>
        <p:spPr>
          <a:xfrm>
            <a:off x="6839702" y="4031974"/>
            <a:ext cx="2099932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Fallecidos en Incendios Domésticos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E4C6D2-23BE-40CD-A644-0FDDA5E76956}"/>
              </a:ext>
            </a:extLst>
          </p:cNvPr>
          <p:cNvSpPr/>
          <p:nvPr/>
        </p:nvSpPr>
        <p:spPr>
          <a:xfrm>
            <a:off x="6717949" y="3732157"/>
            <a:ext cx="2289976" cy="88133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24293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71;p49">
            <a:extLst>
              <a:ext uri="{FF2B5EF4-FFF2-40B4-BE49-F238E27FC236}">
                <a16:creationId xmlns:a16="http://schemas.microsoft.com/office/drawing/2014/main" id="{076DCE59-6CCF-4184-9849-E4F980EC1BFC}"/>
              </a:ext>
            </a:extLst>
          </p:cNvPr>
          <p:cNvSpPr/>
          <p:nvPr/>
        </p:nvSpPr>
        <p:spPr>
          <a:xfrm rot="5400000">
            <a:off x="5481767" y="3083462"/>
            <a:ext cx="1973598" cy="1770611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72;p49">
            <a:extLst>
              <a:ext uri="{FF2B5EF4-FFF2-40B4-BE49-F238E27FC236}">
                <a16:creationId xmlns:a16="http://schemas.microsoft.com/office/drawing/2014/main" id="{EC518816-C61B-409D-8F81-BBF07844406A}"/>
              </a:ext>
            </a:extLst>
          </p:cNvPr>
          <p:cNvSpPr/>
          <p:nvPr/>
        </p:nvSpPr>
        <p:spPr>
          <a:xfrm rot="5400000">
            <a:off x="1625384" y="3083461"/>
            <a:ext cx="1973598" cy="177061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71;p49">
            <a:extLst>
              <a:ext uri="{FF2B5EF4-FFF2-40B4-BE49-F238E27FC236}">
                <a16:creationId xmlns:a16="http://schemas.microsoft.com/office/drawing/2014/main" id="{BE68A014-1C8C-44EB-A830-D88BC4F8FE42}"/>
              </a:ext>
            </a:extLst>
          </p:cNvPr>
          <p:cNvSpPr/>
          <p:nvPr/>
        </p:nvSpPr>
        <p:spPr>
          <a:xfrm rot="5400000">
            <a:off x="2589660" y="1413523"/>
            <a:ext cx="1973598" cy="1770611"/>
          </a:xfrm>
          <a:prstGeom prst="flowChartPreparation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72;p49">
            <a:extLst>
              <a:ext uri="{FF2B5EF4-FFF2-40B4-BE49-F238E27FC236}">
                <a16:creationId xmlns:a16="http://schemas.microsoft.com/office/drawing/2014/main" id="{3D13E05C-43E2-40CE-94CE-14F6C6108879}"/>
              </a:ext>
            </a:extLst>
          </p:cNvPr>
          <p:cNvSpPr/>
          <p:nvPr/>
        </p:nvSpPr>
        <p:spPr>
          <a:xfrm rot="5400000">
            <a:off x="4518212" y="1413524"/>
            <a:ext cx="1973598" cy="1770611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" name="Google Shape;6631;p78">
            <a:extLst>
              <a:ext uri="{FF2B5EF4-FFF2-40B4-BE49-F238E27FC236}">
                <a16:creationId xmlns:a16="http://schemas.microsoft.com/office/drawing/2014/main" id="{F0AF56FD-C0BC-42E4-A895-85FFCA97F2F4}"/>
              </a:ext>
            </a:extLst>
          </p:cNvPr>
          <p:cNvGrpSpPr/>
          <p:nvPr/>
        </p:nvGrpSpPr>
        <p:grpSpPr>
          <a:xfrm>
            <a:off x="5188943" y="1857692"/>
            <a:ext cx="632135" cy="607682"/>
            <a:chOff x="-31889075" y="2658950"/>
            <a:chExt cx="302475" cy="290775"/>
          </a:xfrm>
        </p:grpSpPr>
        <p:sp>
          <p:nvSpPr>
            <p:cNvPr id="43" name="Google Shape;6632;p78">
              <a:extLst>
                <a:ext uri="{FF2B5EF4-FFF2-40B4-BE49-F238E27FC236}">
                  <a16:creationId xmlns:a16="http://schemas.microsoft.com/office/drawing/2014/main" id="{AF9AAD56-1E2A-405F-993A-8C8D992FE10E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33;p78">
              <a:extLst>
                <a:ext uri="{FF2B5EF4-FFF2-40B4-BE49-F238E27FC236}">
                  <a16:creationId xmlns:a16="http://schemas.microsoft.com/office/drawing/2014/main" id="{672C5F52-83BC-4E0E-A9BD-D1A0F571495B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6634;p78">
            <a:extLst>
              <a:ext uri="{FF2B5EF4-FFF2-40B4-BE49-F238E27FC236}">
                <a16:creationId xmlns:a16="http://schemas.microsoft.com/office/drawing/2014/main" id="{8D8B208A-6084-4515-AB94-81481D6E0528}"/>
              </a:ext>
            </a:extLst>
          </p:cNvPr>
          <p:cNvSpPr/>
          <p:nvPr/>
        </p:nvSpPr>
        <p:spPr>
          <a:xfrm>
            <a:off x="2305181" y="3517069"/>
            <a:ext cx="614003" cy="610765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" name="Google Shape;6673;p78">
            <a:extLst>
              <a:ext uri="{FF2B5EF4-FFF2-40B4-BE49-F238E27FC236}">
                <a16:creationId xmlns:a16="http://schemas.microsoft.com/office/drawing/2014/main" id="{7BF8FDB8-ED49-452D-889B-C2193918DB68}"/>
              </a:ext>
            </a:extLst>
          </p:cNvPr>
          <p:cNvGrpSpPr/>
          <p:nvPr/>
        </p:nvGrpSpPr>
        <p:grpSpPr>
          <a:xfrm>
            <a:off x="6254516" y="3511558"/>
            <a:ext cx="571214" cy="609040"/>
            <a:chOff x="-34767825" y="1914325"/>
            <a:chExt cx="273325" cy="291425"/>
          </a:xfrm>
        </p:grpSpPr>
        <p:sp>
          <p:nvSpPr>
            <p:cNvPr id="47" name="Google Shape;6674;p78">
              <a:extLst>
                <a:ext uri="{FF2B5EF4-FFF2-40B4-BE49-F238E27FC236}">
                  <a16:creationId xmlns:a16="http://schemas.microsoft.com/office/drawing/2014/main" id="{8038EAAA-B87F-4FF7-9BB8-E79DACC12131}"/>
                </a:ext>
              </a:extLst>
            </p:cNvPr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675;p78">
              <a:extLst>
                <a:ext uri="{FF2B5EF4-FFF2-40B4-BE49-F238E27FC236}">
                  <a16:creationId xmlns:a16="http://schemas.microsoft.com/office/drawing/2014/main" id="{66D317D5-1F1D-4FBF-91DB-D540D5D67DE1}"/>
                </a:ext>
              </a:extLst>
            </p:cNvPr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676;p78">
              <a:extLst>
                <a:ext uri="{FF2B5EF4-FFF2-40B4-BE49-F238E27FC236}">
                  <a16:creationId xmlns:a16="http://schemas.microsoft.com/office/drawing/2014/main" id="{47ED60E7-F9B0-462B-BA18-C7E7100D1E21}"/>
                </a:ext>
              </a:extLst>
            </p:cNvPr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6729;p78">
            <a:extLst>
              <a:ext uri="{FF2B5EF4-FFF2-40B4-BE49-F238E27FC236}">
                <a16:creationId xmlns:a16="http://schemas.microsoft.com/office/drawing/2014/main" id="{1E39292C-81F0-451E-9910-98F80B7D366B}"/>
              </a:ext>
            </a:extLst>
          </p:cNvPr>
          <p:cNvGrpSpPr/>
          <p:nvPr/>
        </p:nvGrpSpPr>
        <p:grpSpPr>
          <a:xfrm>
            <a:off x="3271912" y="1860566"/>
            <a:ext cx="609093" cy="607421"/>
            <a:chOff x="-30805300" y="1938725"/>
            <a:chExt cx="291450" cy="290650"/>
          </a:xfrm>
        </p:grpSpPr>
        <p:sp>
          <p:nvSpPr>
            <p:cNvPr id="51" name="Google Shape;6730;p78">
              <a:extLst>
                <a:ext uri="{FF2B5EF4-FFF2-40B4-BE49-F238E27FC236}">
                  <a16:creationId xmlns:a16="http://schemas.microsoft.com/office/drawing/2014/main" id="{D2C35AA4-6620-4E27-8ABF-1020B19060B8}"/>
                </a:ext>
              </a:extLst>
            </p:cNvPr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731;p78">
              <a:extLst>
                <a:ext uri="{FF2B5EF4-FFF2-40B4-BE49-F238E27FC236}">
                  <a16:creationId xmlns:a16="http://schemas.microsoft.com/office/drawing/2014/main" id="{5786EA28-A530-4249-9E8D-90BDBAB9EF0F}"/>
                </a:ext>
              </a:extLst>
            </p:cNvPr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14;p55">
            <a:extLst>
              <a:ext uri="{FF2B5EF4-FFF2-40B4-BE49-F238E27FC236}">
                <a16:creationId xmlns:a16="http://schemas.microsoft.com/office/drawing/2014/main" id="{069ECDDA-1B94-4D2C-8128-7209C759FFB7}"/>
              </a:ext>
            </a:extLst>
          </p:cNvPr>
          <p:cNvSpPr txBox="1">
            <a:spLocks/>
          </p:cNvSpPr>
          <p:nvPr/>
        </p:nvSpPr>
        <p:spPr>
          <a:xfrm>
            <a:off x="1726878" y="4159742"/>
            <a:ext cx="1770612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AYUDAR</a:t>
            </a:r>
            <a:endParaRPr lang="es-ES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4" name="Google Shape;514;p55">
            <a:extLst>
              <a:ext uri="{FF2B5EF4-FFF2-40B4-BE49-F238E27FC236}">
                <a16:creationId xmlns:a16="http://schemas.microsoft.com/office/drawing/2014/main" id="{D589A1BA-D382-432C-A0DB-4DAF36C4C44F}"/>
              </a:ext>
            </a:extLst>
          </p:cNvPr>
          <p:cNvSpPr txBox="1">
            <a:spLocks/>
          </p:cNvSpPr>
          <p:nvPr/>
        </p:nvSpPr>
        <p:spPr>
          <a:xfrm>
            <a:off x="2662466" y="2487710"/>
            <a:ext cx="1770612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MINIMIZAR</a:t>
            </a:r>
            <a:endParaRPr lang="es-ES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5" name="Google Shape;514;p55">
            <a:extLst>
              <a:ext uri="{FF2B5EF4-FFF2-40B4-BE49-F238E27FC236}">
                <a16:creationId xmlns:a16="http://schemas.microsoft.com/office/drawing/2014/main" id="{B9A940C1-3E2F-46C2-9083-4D0DEFBD4C9F}"/>
              </a:ext>
            </a:extLst>
          </p:cNvPr>
          <p:cNvSpPr txBox="1">
            <a:spLocks/>
          </p:cNvSpPr>
          <p:nvPr/>
        </p:nvSpPr>
        <p:spPr>
          <a:xfrm>
            <a:off x="4619704" y="2487710"/>
            <a:ext cx="1770612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FACILITAR</a:t>
            </a:r>
            <a:endParaRPr lang="es-ES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6" name="Google Shape;514;p55">
            <a:extLst>
              <a:ext uri="{FF2B5EF4-FFF2-40B4-BE49-F238E27FC236}">
                <a16:creationId xmlns:a16="http://schemas.microsoft.com/office/drawing/2014/main" id="{31EC16A9-110C-4BAF-8206-E6F4631CCC95}"/>
              </a:ext>
            </a:extLst>
          </p:cNvPr>
          <p:cNvSpPr txBox="1">
            <a:spLocks/>
          </p:cNvSpPr>
          <p:nvPr/>
        </p:nvSpPr>
        <p:spPr>
          <a:xfrm>
            <a:off x="5591209" y="4159165"/>
            <a:ext cx="1770612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COMUNICAR</a:t>
            </a:r>
            <a:endParaRPr lang="es-ES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46B2F153-B44A-48ED-8F0C-0F866C8B1C47}"/>
              </a:ext>
            </a:extLst>
          </p:cNvPr>
          <p:cNvSpPr txBox="1">
            <a:spLocks/>
          </p:cNvSpPr>
          <p:nvPr/>
        </p:nvSpPr>
        <p:spPr>
          <a:xfrm flipH="1">
            <a:off x="-100" y="390603"/>
            <a:ext cx="9144100" cy="670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-ES" sz="3600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89196466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618</TotalTime>
  <Words>1408</Words>
  <Application>Microsoft Office PowerPoint</Application>
  <PresentationFormat>On-screen Show (16:9)</PresentationFormat>
  <Paragraphs>201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Roboto Condensed Light</vt:lpstr>
      <vt:lpstr>Fira Sans Extra Condensed Medium</vt:lpstr>
      <vt:lpstr>Squada One</vt:lpstr>
      <vt:lpstr>Righteous</vt:lpstr>
      <vt:lpstr>Arial</vt:lpstr>
      <vt:lpstr>Tech Startup by Slidesgo</vt:lpstr>
      <vt:lpstr>SHiFT</vt:lpstr>
      <vt:lpstr>ÍNDICE</vt:lpstr>
      <vt:lpstr>NUESTRO EQUIPO</vt:lpstr>
      <vt:lpstr>ORGANIGRAMA </vt:lpstr>
      <vt:lpstr>PowerPoint Presentation</vt:lpstr>
      <vt:lpstr>INTRODUCCIÓN</vt:lpstr>
      <vt:lpstr>PROBLEMA</vt:lpstr>
      <vt:lpstr>PowerPoint Presentation</vt:lpstr>
      <vt:lpstr>PowerPoint Presentation</vt:lpstr>
      <vt:lpstr>PowerPoint Presentation</vt:lpstr>
      <vt:lpstr>PowerPoint Presentation</vt:lpstr>
      <vt:lpstr>SOLUCIÓN</vt:lpstr>
      <vt:lpstr>HERRAMIENTAS</vt:lpstr>
      <vt:lpstr>PowerPoint Presentation</vt:lpstr>
      <vt:lpstr>PowerPoint Presentation</vt:lpstr>
      <vt:lpstr>PowerPoint Presentation</vt:lpstr>
      <vt:lpstr>SOLUCIÓN</vt:lpstr>
      <vt:lpstr>FEBRERO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SHiFT</dc:title>
  <dc:creator>Carles Milanes Horno</dc:creator>
  <cp:lastModifiedBy>Carles Milanes Horno</cp:lastModifiedBy>
  <cp:revision>6</cp:revision>
  <dcterms:created xsi:type="dcterms:W3CDTF">2020-05-24T18:15:45Z</dcterms:created>
  <dcterms:modified xsi:type="dcterms:W3CDTF">2020-05-25T04:43:23Z</dcterms:modified>
</cp:coreProperties>
</file>